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56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858D5F-8082-4D10-8AE4-71C1AF8A2E1A}" type="datetimeFigureOut">
              <a:rPr lang="en-US" smtClean="0"/>
              <a:t>10/13/2014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9FF253-D16A-494E-AEFD-EBB1A732BB96}" type="slidenum">
              <a:rPr lang="en-US" smtClean="0"/>
              <a:t>‹#›</a:t>
            </a:fld>
            <a:endParaRPr lang="en-US"/>
          </a:p>
        </p:txBody>
      </p:sp>
    </p:spTree>
    <p:extLst>
      <p:ext uri="{BB962C8B-B14F-4D97-AF65-F5344CB8AC3E}">
        <p14:creationId xmlns:p14="http://schemas.microsoft.com/office/powerpoint/2010/main" val="5132045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tutorialspoint.com/computer_fundamentals/computer_memory.htm"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www.tutorialspoint.com/computer_fundamentals/computer_rom.htm" TargetMode="External"/><Relationship Id="rId5" Type="http://schemas.openxmlformats.org/officeDocument/2006/relationships/hyperlink" Target="http://www.tutorialspoint.com/computer_fundamentals/pdf/computer_ram.pdf" TargetMode="External"/><Relationship Id="rId4" Type="http://schemas.openxmlformats.org/officeDocument/2006/relationships/hyperlink" Target="http://www.tutorialspoint.com/cgi-bin/printpage.cgi"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The motherboard serves as a single platform to connect all of the parts of a computer together. A motherboard connects CPU, memory, hard drives, optical drives, video card, sound card, and other ports and expansion cards directly or via cables. It can be considered as the backbone of a computer.</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Features of Motherboard</a:t>
            </a:r>
          </a:p>
          <a:p>
            <a:r>
              <a:rPr lang="en-US" sz="1200" b="0" i="0" kern="1200" dirty="0" smtClean="0">
                <a:solidFill>
                  <a:schemeClr val="tx1"/>
                </a:solidFill>
                <a:effectLst/>
                <a:latin typeface="+mn-lt"/>
                <a:ea typeface="+mn-ea"/>
                <a:cs typeface="+mn-cs"/>
              </a:rPr>
              <a:t>A motherboard comes with following features:</a:t>
            </a:r>
          </a:p>
          <a:p>
            <a:r>
              <a:rPr lang="en-US" sz="1200" b="0" i="0" kern="1200" dirty="0" smtClean="0">
                <a:solidFill>
                  <a:schemeClr val="tx1"/>
                </a:solidFill>
                <a:effectLst/>
                <a:latin typeface="+mn-lt"/>
                <a:ea typeface="+mn-ea"/>
                <a:cs typeface="+mn-cs"/>
              </a:rPr>
              <a:t>Motherboard varies greatly in supporting various types of components.</a:t>
            </a:r>
          </a:p>
          <a:p>
            <a:r>
              <a:rPr lang="en-US" sz="1200" b="0" i="0" kern="1200" dirty="0" smtClean="0">
                <a:solidFill>
                  <a:schemeClr val="tx1"/>
                </a:solidFill>
                <a:effectLst/>
                <a:latin typeface="+mn-lt"/>
                <a:ea typeface="+mn-ea"/>
                <a:cs typeface="+mn-cs"/>
              </a:rPr>
              <a:t>Normally a motherboard supports a single type of CPU and few types of memories.</a:t>
            </a:r>
          </a:p>
          <a:p>
            <a:r>
              <a:rPr lang="en-US" sz="1200" b="0" i="0" kern="1200" dirty="0" smtClean="0">
                <a:solidFill>
                  <a:schemeClr val="tx1"/>
                </a:solidFill>
                <a:effectLst/>
                <a:latin typeface="+mn-lt"/>
                <a:ea typeface="+mn-ea"/>
                <a:cs typeface="+mn-cs"/>
              </a:rPr>
              <a:t>Video Cards, Hard disks, Sound Cards have to be compatible with motherboard to function properly</a:t>
            </a:r>
          </a:p>
          <a:p>
            <a:r>
              <a:rPr lang="en-US" sz="1200" b="0" i="0" kern="1200" dirty="0" smtClean="0">
                <a:solidFill>
                  <a:schemeClr val="tx1"/>
                </a:solidFill>
                <a:effectLst/>
                <a:latin typeface="+mn-lt"/>
                <a:ea typeface="+mn-ea"/>
                <a:cs typeface="+mn-cs"/>
              </a:rPr>
              <a:t>Motherboards, cases and power supplies must be compatible to work properly together.</a:t>
            </a:r>
          </a:p>
          <a:p>
            <a:r>
              <a:rPr lang="en-US" sz="1200" b="0" i="0" kern="1200" dirty="0" smtClean="0">
                <a:solidFill>
                  <a:schemeClr val="tx1"/>
                </a:solidFill>
                <a:effectLst/>
                <a:latin typeface="+mn-lt"/>
                <a:ea typeface="+mn-ea"/>
                <a:cs typeface="+mn-cs"/>
              </a:rPr>
              <a:t>Popular Manufacturers</a:t>
            </a:r>
          </a:p>
          <a:p>
            <a:r>
              <a:rPr lang="en-US" sz="1200" b="0" i="0" kern="1200" dirty="0" smtClean="0">
                <a:solidFill>
                  <a:schemeClr val="tx1"/>
                </a:solidFill>
                <a:effectLst/>
                <a:latin typeface="+mn-lt"/>
                <a:ea typeface="+mn-ea"/>
                <a:cs typeface="+mn-cs"/>
              </a:rPr>
              <a:t>Intel</a:t>
            </a:r>
          </a:p>
          <a:p>
            <a:r>
              <a:rPr lang="en-US" sz="1200" b="0" i="0" kern="1200" dirty="0" smtClean="0">
                <a:solidFill>
                  <a:schemeClr val="tx1"/>
                </a:solidFill>
                <a:effectLst/>
                <a:latin typeface="+mn-lt"/>
                <a:ea typeface="+mn-ea"/>
                <a:cs typeface="+mn-cs"/>
              </a:rPr>
              <a:t>ASUS</a:t>
            </a:r>
          </a:p>
          <a:p>
            <a:r>
              <a:rPr lang="en-US" sz="1200" b="0" i="0" kern="1200" dirty="0" err="1" smtClean="0">
                <a:solidFill>
                  <a:schemeClr val="tx1"/>
                </a:solidFill>
                <a:effectLst/>
                <a:latin typeface="+mn-lt"/>
                <a:ea typeface="+mn-ea"/>
                <a:cs typeface="+mn-cs"/>
              </a:rPr>
              <a:t>AOpen</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ABIT</a:t>
            </a:r>
          </a:p>
          <a:p>
            <a:r>
              <a:rPr lang="en-US" sz="1200" b="0" i="0" kern="1200" dirty="0" err="1" smtClean="0">
                <a:solidFill>
                  <a:schemeClr val="tx1"/>
                </a:solidFill>
                <a:effectLst/>
                <a:latin typeface="+mn-lt"/>
                <a:ea typeface="+mn-ea"/>
                <a:cs typeface="+mn-cs"/>
              </a:rPr>
              <a:t>Biostar</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Gigabyte</a:t>
            </a:r>
          </a:p>
          <a:p>
            <a:r>
              <a:rPr lang="en-US" sz="1200" b="0" i="0" kern="1200" dirty="0" smtClean="0">
                <a:solidFill>
                  <a:schemeClr val="tx1"/>
                </a:solidFill>
                <a:effectLst/>
                <a:latin typeface="+mn-lt"/>
                <a:ea typeface="+mn-ea"/>
                <a:cs typeface="+mn-cs"/>
              </a:rPr>
              <a:t>MSI</a:t>
            </a:r>
          </a:p>
          <a:p>
            <a:r>
              <a:rPr lang="en-US" sz="1200" b="0" i="0" kern="1200" dirty="0" smtClean="0">
                <a:solidFill>
                  <a:schemeClr val="tx1"/>
                </a:solidFill>
                <a:effectLst/>
                <a:latin typeface="+mn-lt"/>
                <a:ea typeface="+mn-ea"/>
                <a:cs typeface="+mn-cs"/>
              </a:rPr>
              <a:t>Description of Motherboard</a:t>
            </a:r>
          </a:p>
          <a:p>
            <a:r>
              <a:rPr lang="en-US" sz="1200" b="0" i="0" kern="1200" dirty="0" smtClean="0">
                <a:solidFill>
                  <a:schemeClr val="tx1"/>
                </a:solidFill>
                <a:effectLst/>
                <a:latin typeface="+mn-lt"/>
                <a:ea typeface="+mn-ea"/>
                <a:cs typeface="+mn-cs"/>
              </a:rPr>
              <a:t>The motherboard is mounted inside the case and is securely attached via small screws through pre-drilled holes. Motherboard contains ports to connect all of the internal components. It provides a single socket for CPU whereas for memory, normally one or more slots are available. Motherboards provide ports to attach floppy drive, hard drive, and optical drives via ribbon cables. Motherboard carries fans and a special port designed for power supply.</a:t>
            </a:r>
          </a:p>
          <a:p>
            <a:r>
              <a:rPr lang="en-US" sz="1200" b="0" i="0" kern="1200" dirty="0" smtClean="0">
                <a:solidFill>
                  <a:schemeClr val="tx1"/>
                </a:solidFill>
                <a:effectLst/>
                <a:latin typeface="+mn-lt"/>
                <a:ea typeface="+mn-ea"/>
                <a:cs typeface="+mn-cs"/>
              </a:rPr>
              <a:t>There is a peripheral card slot in front of the motherboard using which video cards, sound cards and other expansion cards can be connected to motherboard.</a:t>
            </a:r>
          </a:p>
          <a:p>
            <a:r>
              <a:rPr lang="en-US" sz="1200" b="0" i="0" kern="1200" dirty="0" smtClean="0">
                <a:solidFill>
                  <a:schemeClr val="tx1"/>
                </a:solidFill>
                <a:effectLst/>
                <a:latin typeface="+mn-lt"/>
                <a:ea typeface="+mn-ea"/>
                <a:cs typeface="+mn-cs"/>
              </a:rPr>
              <a:t>On the left side, motherboards carry a number of ports to connect monitor, printer, mouse, keyboard, speaker, and network cables. Motherboards also provide USB ports which allow compatible devices to be connected in plug-in/plug-out fashion for example, pen drive, digital cameras etc.</a:t>
            </a:r>
          </a:p>
          <a:p>
            <a:endParaRPr lang="en-US" dirty="0"/>
          </a:p>
        </p:txBody>
      </p:sp>
      <p:sp>
        <p:nvSpPr>
          <p:cNvPr id="4" name="Slide Number Placeholder 3"/>
          <p:cNvSpPr>
            <a:spLocks noGrp="1"/>
          </p:cNvSpPr>
          <p:nvPr>
            <p:ph type="sldNum" sz="quarter" idx="10"/>
          </p:nvPr>
        </p:nvSpPr>
        <p:spPr/>
        <p:txBody>
          <a:bodyPr/>
          <a:lstStyle/>
          <a:p>
            <a:fld id="{AE9FF253-D16A-494E-AEFD-EBB1A732BB96}" type="slidenum">
              <a:rPr lang="en-US" smtClean="0"/>
              <a:t>5</a:t>
            </a:fld>
            <a:endParaRPr lang="en-US"/>
          </a:p>
        </p:txBody>
      </p:sp>
    </p:spTree>
    <p:extLst>
      <p:ext uri="{BB962C8B-B14F-4D97-AF65-F5344CB8AC3E}">
        <p14:creationId xmlns:p14="http://schemas.microsoft.com/office/powerpoint/2010/main" val="10488165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t"/>
            <a:r>
              <a:rPr lang="en-US" dirty="0" smtClean="0">
                <a:effectLst/>
              </a:rPr>
              <a:t>1Bit (Binary Digit)A binary digit is logical 0 and 1 representing a passive or an active state of a component in an electric circuit.2NibbleA group of 4 bits is called nibble.3ByteA group of 8 bits is called byte. A byte is the smallest unit which can represent a data item or a character.4Word</a:t>
            </a:r>
            <a:r>
              <a:rPr lang="en-US" sz="1200" kern="1200" dirty="0" smtClean="0">
                <a:solidFill>
                  <a:schemeClr val="tx1"/>
                </a:solidFill>
                <a:effectLst/>
                <a:latin typeface="+mn-lt"/>
                <a:ea typeface="+mn-ea"/>
                <a:cs typeface="+mn-cs"/>
              </a:rPr>
              <a:t>A computer word, like a byte, is a group of fixed number of bits processed as a unit which varies from computer to computer but is fixed for each computer.</a:t>
            </a:r>
          </a:p>
          <a:p>
            <a:pPr fontAlgn="t"/>
            <a:r>
              <a:rPr lang="en-US" sz="1200" kern="1200" dirty="0" smtClean="0">
                <a:solidFill>
                  <a:schemeClr val="tx1"/>
                </a:solidFill>
                <a:effectLst/>
                <a:latin typeface="+mn-lt"/>
                <a:ea typeface="+mn-ea"/>
                <a:cs typeface="+mn-cs"/>
              </a:rPr>
              <a:t>The length of a computer word is called word-size or word length and it may be as small as 8 bits or may be as long as 96 bits. A computer stores the information in the form of computer words.</a:t>
            </a:r>
          </a:p>
          <a:p>
            <a:r>
              <a:rPr lang="en-US" sz="1200" b="0" i="0" kern="1200" dirty="0" smtClean="0">
                <a:solidFill>
                  <a:schemeClr val="tx1"/>
                </a:solidFill>
                <a:effectLst/>
                <a:latin typeface="+mn-lt"/>
                <a:ea typeface="+mn-ea"/>
                <a:cs typeface="+mn-cs"/>
              </a:rPr>
              <a:t>Few higher storage units are following</a:t>
            </a:r>
          </a:p>
          <a:p>
            <a:r>
              <a:rPr lang="en-US" dirty="0" smtClean="0"/>
              <a:t>Sr.No.UnitDescription</a:t>
            </a:r>
            <a:r>
              <a:rPr lang="en-US" dirty="0" smtClean="0">
                <a:effectLst/>
              </a:rPr>
              <a:t>1Kilobyte (KB)1 KB = 1024 Bytes2Megabyte (MB)1 MB = 1024 KB3GigaByte (GB)1 GB = 1024 MB4TeraByte (TB1 TB = 1024 GB5PetaByte (PB)1 PB = 1024 TB</a:t>
            </a:r>
          </a:p>
          <a:p>
            <a:endParaRPr lang="en-US" dirty="0" smtClean="0">
              <a:effectLst/>
            </a:endParaRPr>
          </a:p>
          <a:p>
            <a:r>
              <a:rPr lang="en-US" sz="1200" b="0" i="0" kern="1200" dirty="0" smtClean="0">
                <a:solidFill>
                  <a:schemeClr val="tx1"/>
                </a:solidFill>
                <a:effectLst/>
                <a:latin typeface="+mn-lt"/>
                <a:ea typeface="+mn-ea"/>
                <a:cs typeface="+mn-cs"/>
              </a:rPr>
              <a:t>RAM(Random Access Memory) is the internal memory of the CPU for storing data, program and program result. It is read/write memory which stores data until the machine is working. As soon as the machine is switched off, data is erased.</a:t>
            </a:r>
          </a:p>
          <a:p>
            <a:r>
              <a:rPr lang="en-US" sz="1200" b="0" i="0" kern="1200" dirty="0" smtClean="0">
                <a:solidFill>
                  <a:schemeClr val="tx1"/>
                </a:solidFill>
                <a:effectLst/>
                <a:latin typeface="+mn-lt"/>
                <a:ea typeface="+mn-ea"/>
                <a:cs typeface="+mn-cs"/>
              </a:rPr>
              <a:t>Access time in RAM is independent of the address that is, each storage location inside the memory is as easy to reach as other locations and takes the same amount of time. Data in the RAM can be accessed randomly but it is very expensive.</a:t>
            </a:r>
          </a:p>
          <a:p>
            <a:r>
              <a:rPr lang="en-US" sz="1200" b="0" i="0" kern="1200" dirty="0" smtClean="0">
                <a:solidFill>
                  <a:schemeClr val="tx1"/>
                </a:solidFill>
                <a:effectLst/>
                <a:latin typeface="+mn-lt"/>
                <a:ea typeface="+mn-ea"/>
                <a:cs typeface="+mn-cs"/>
              </a:rPr>
              <a:t>RAM is volatile, i.e. data stored in it is lost when we switch off the computer or if there is a power failure. Hence a backup uninterruptible power system(UPS) is often used with computers. RAM is small, both in terms of its physical size and in the amount of data it can hold.</a:t>
            </a:r>
          </a:p>
          <a:p>
            <a:r>
              <a:rPr lang="en-US" sz="1200" b="0" i="0" kern="1200" dirty="0" smtClean="0">
                <a:solidFill>
                  <a:schemeClr val="tx1"/>
                </a:solidFill>
                <a:effectLst/>
                <a:latin typeface="+mn-lt"/>
                <a:ea typeface="+mn-ea"/>
                <a:cs typeface="+mn-cs"/>
              </a:rPr>
              <a:t>RAM is of two types</a:t>
            </a:r>
          </a:p>
          <a:p>
            <a:r>
              <a:rPr lang="en-US" sz="1200" b="0" i="0" kern="1200" dirty="0" smtClean="0">
                <a:solidFill>
                  <a:schemeClr val="tx1"/>
                </a:solidFill>
                <a:effectLst/>
                <a:latin typeface="+mn-lt"/>
                <a:ea typeface="+mn-ea"/>
                <a:cs typeface="+mn-cs"/>
              </a:rPr>
              <a:t>Static RAM (SRAM)</a:t>
            </a:r>
          </a:p>
          <a:p>
            <a:r>
              <a:rPr lang="en-US" sz="1200" b="0" i="0" kern="1200" dirty="0" smtClean="0">
                <a:solidFill>
                  <a:schemeClr val="tx1"/>
                </a:solidFill>
                <a:effectLst/>
                <a:latin typeface="+mn-lt"/>
                <a:ea typeface="+mn-ea"/>
                <a:cs typeface="+mn-cs"/>
              </a:rPr>
              <a:t>Dynamic RAM (DRAM)</a:t>
            </a:r>
          </a:p>
          <a:p>
            <a:r>
              <a:rPr lang="en-US" sz="1200" b="0" i="0" kern="1200" dirty="0" smtClean="0">
                <a:solidFill>
                  <a:schemeClr val="tx1"/>
                </a:solidFill>
                <a:effectLst/>
                <a:latin typeface="+mn-lt"/>
                <a:ea typeface="+mn-ea"/>
                <a:cs typeface="+mn-cs"/>
              </a:rPr>
              <a:t>Static RAM (SRAM)</a:t>
            </a:r>
          </a:p>
          <a:p>
            <a:r>
              <a:rPr lang="en-US" sz="1200" b="0" i="0" kern="1200" dirty="0" smtClean="0">
                <a:solidFill>
                  <a:schemeClr val="tx1"/>
                </a:solidFill>
                <a:effectLst/>
                <a:latin typeface="+mn-lt"/>
                <a:ea typeface="+mn-ea"/>
                <a:cs typeface="+mn-cs"/>
              </a:rPr>
              <a:t>The word </a:t>
            </a:r>
            <a:r>
              <a:rPr lang="en-US" sz="1200" b="1" i="0" kern="1200" dirty="0" smtClean="0">
                <a:solidFill>
                  <a:schemeClr val="tx1"/>
                </a:solidFill>
                <a:effectLst/>
                <a:latin typeface="+mn-lt"/>
                <a:ea typeface="+mn-ea"/>
                <a:cs typeface="+mn-cs"/>
              </a:rPr>
              <a:t>static</a:t>
            </a:r>
            <a:r>
              <a:rPr lang="en-US" sz="1200" b="0" i="0" kern="1200" dirty="0" smtClean="0">
                <a:solidFill>
                  <a:schemeClr val="tx1"/>
                </a:solidFill>
                <a:effectLst/>
                <a:latin typeface="+mn-lt"/>
                <a:ea typeface="+mn-ea"/>
                <a:cs typeface="+mn-cs"/>
              </a:rPr>
              <a:t> indicates that the memory retains its contents as long as power is being supplied. However, data is lost when the power gets down due to volatile nature. SRAM chips use a matrix of 6-transistors and no capacitors. Transistors do not require power to prevent leakage, so SRAM need not have to be refreshed on a regular basis.</a:t>
            </a:r>
          </a:p>
          <a:p>
            <a:r>
              <a:rPr lang="en-US" sz="1200" b="0" i="0" kern="1200" dirty="0" smtClean="0">
                <a:solidFill>
                  <a:schemeClr val="tx1"/>
                </a:solidFill>
                <a:effectLst/>
                <a:latin typeface="+mn-lt"/>
                <a:ea typeface="+mn-ea"/>
                <a:cs typeface="+mn-cs"/>
              </a:rPr>
              <a:t>Because of the extra space in the matrix, SRAM uses more chips than DRAM for the same amount of storage space, thus making the manufacturing costs higher. So SRAM is used as cache memory and has very fast access.</a:t>
            </a:r>
          </a:p>
          <a:p>
            <a:r>
              <a:rPr lang="en-US" sz="1200" b="0" i="0" kern="1200" dirty="0" smtClean="0">
                <a:solidFill>
                  <a:schemeClr val="tx1"/>
                </a:solidFill>
                <a:effectLst/>
                <a:latin typeface="+mn-lt"/>
                <a:ea typeface="+mn-ea"/>
                <a:cs typeface="+mn-cs"/>
              </a:rPr>
              <a:t>Characteristic of the Static RAM</a:t>
            </a:r>
          </a:p>
          <a:p>
            <a:r>
              <a:rPr lang="en-US" sz="1200" b="0" i="0" kern="1200" dirty="0" smtClean="0">
                <a:solidFill>
                  <a:schemeClr val="tx1"/>
                </a:solidFill>
                <a:effectLst/>
                <a:latin typeface="+mn-lt"/>
                <a:ea typeface="+mn-ea"/>
                <a:cs typeface="+mn-cs"/>
              </a:rPr>
              <a:t>It has long life</a:t>
            </a:r>
          </a:p>
          <a:p>
            <a:r>
              <a:rPr lang="en-US" sz="1200" b="0" i="0" kern="1200" dirty="0" smtClean="0">
                <a:solidFill>
                  <a:schemeClr val="tx1"/>
                </a:solidFill>
                <a:effectLst/>
                <a:latin typeface="+mn-lt"/>
                <a:ea typeface="+mn-ea"/>
                <a:cs typeface="+mn-cs"/>
              </a:rPr>
              <a:t>There is no need to refresh</a:t>
            </a:r>
          </a:p>
          <a:p>
            <a:r>
              <a:rPr lang="en-US" sz="1200" b="0" i="0" kern="1200" dirty="0" smtClean="0">
                <a:solidFill>
                  <a:schemeClr val="tx1"/>
                </a:solidFill>
                <a:effectLst/>
                <a:latin typeface="+mn-lt"/>
                <a:ea typeface="+mn-ea"/>
                <a:cs typeface="+mn-cs"/>
              </a:rPr>
              <a:t>Faster</a:t>
            </a:r>
          </a:p>
          <a:p>
            <a:r>
              <a:rPr lang="en-US" sz="1200" b="0" i="0" kern="1200" dirty="0" smtClean="0">
                <a:solidFill>
                  <a:schemeClr val="tx1"/>
                </a:solidFill>
                <a:effectLst/>
                <a:latin typeface="+mn-lt"/>
                <a:ea typeface="+mn-ea"/>
                <a:cs typeface="+mn-cs"/>
              </a:rPr>
              <a:t>Used as cache memory</a:t>
            </a:r>
          </a:p>
          <a:p>
            <a:r>
              <a:rPr lang="en-US" sz="1200" b="0" i="0" kern="1200" dirty="0" smtClean="0">
                <a:solidFill>
                  <a:schemeClr val="tx1"/>
                </a:solidFill>
                <a:effectLst/>
                <a:latin typeface="+mn-lt"/>
                <a:ea typeface="+mn-ea"/>
                <a:cs typeface="+mn-cs"/>
              </a:rPr>
              <a:t>Large size</a:t>
            </a:r>
          </a:p>
          <a:p>
            <a:r>
              <a:rPr lang="en-US" sz="1200" b="0" i="0" kern="1200" dirty="0" smtClean="0">
                <a:solidFill>
                  <a:schemeClr val="tx1"/>
                </a:solidFill>
                <a:effectLst/>
                <a:latin typeface="+mn-lt"/>
                <a:ea typeface="+mn-ea"/>
                <a:cs typeface="+mn-cs"/>
              </a:rPr>
              <a:t>Expensive</a:t>
            </a:r>
          </a:p>
          <a:p>
            <a:r>
              <a:rPr lang="en-US" sz="1200" b="0" i="0" kern="1200" dirty="0" smtClean="0">
                <a:solidFill>
                  <a:schemeClr val="tx1"/>
                </a:solidFill>
                <a:effectLst/>
                <a:latin typeface="+mn-lt"/>
                <a:ea typeface="+mn-ea"/>
                <a:cs typeface="+mn-cs"/>
              </a:rPr>
              <a:t>High power consumption</a:t>
            </a:r>
          </a:p>
          <a:p>
            <a:r>
              <a:rPr lang="en-US" sz="1200" b="0" i="0" kern="1200" dirty="0" smtClean="0">
                <a:solidFill>
                  <a:schemeClr val="tx1"/>
                </a:solidFill>
                <a:effectLst/>
                <a:latin typeface="+mn-lt"/>
                <a:ea typeface="+mn-ea"/>
                <a:cs typeface="+mn-cs"/>
              </a:rPr>
              <a:t>Dynamic RAM (DRAM)</a:t>
            </a:r>
          </a:p>
          <a:p>
            <a:r>
              <a:rPr lang="en-US" sz="1200" b="0" i="0" kern="1200" dirty="0" smtClean="0">
                <a:solidFill>
                  <a:schemeClr val="tx1"/>
                </a:solidFill>
                <a:effectLst/>
                <a:latin typeface="+mn-lt"/>
                <a:ea typeface="+mn-ea"/>
                <a:cs typeface="+mn-cs"/>
              </a:rPr>
              <a:t>DRAM, unlike SRAM, must be continually </a:t>
            </a:r>
            <a:r>
              <a:rPr lang="en-US" sz="1200" b="1" i="0" kern="1200" dirty="0" smtClean="0">
                <a:solidFill>
                  <a:schemeClr val="tx1"/>
                </a:solidFill>
                <a:effectLst/>
                <a:latin typeface="+mn-lt"/>
                <a:ea typeface="+mn-ea"/>
                <a:cs typeface="+mn-cs"/>
              </a:rPr>
              <a:t>refreshed</a:t>
            </a:r>
            <a:r>
              <a:rPr lang="en-US" sz="1200" b="0" i="0" kern="1200" dirty="0" smtClean="0">
                <a:solidFill>
                  <a:schemeClr val="tx1"/>
                </a:solidFill>
                <a:effectLst/>
                <a:latin typeface="+mn-lt"/>
                <a:ea typeface="+mn-ea"/>
                <a:cs typeface="+mn-cs"/>
              </a:rPr>
              <a:t> in order to maintain the data. This is done by placing the memory on a refresh circuit that rewrites the data several hundred times per second. DRAM is used for most system memory because it is cheap and small. All DRAMs are made up of memory cells which are composed of one capacitor and one transistor.</a:t>
            </a:r>
          </a:p>
          <a:p>
            <a:r>
              <a:rPr lang="en-US" sz="1200" b="0" i="0" kern="1200" dirty="0" smtClean="0">
                <a:solidFill>
                  <a:schemeClr val="tx1"/>
                </a:solidFill>
                <a:effectLst/>
                <a:latin typeface="+mn-lt"/>
                <a:ea typeface="+mn-ea"/>
                <a:cs typeface="+mn-cs"/>
              </a:rPr>
              <a:t>Characteristics of the Dynamic RAM</a:t>
            </a:r>
          </a:p>
          <a:p>
            <a:r>
              <a:rPr lang="en-US" sz="1200" b="0" i="0" kern="1200" dirty="0" smtClean="0">
                <a:solidFill>
                  <a:schemeClr val="tx1"/>
                </a:solidFill>
                <a:effectLst/>
                <a:latin typeface="+mn-lt"/>
                <a:ea typeface="+mn-ea"/>
                <a:cs typeface="+mn-cs"/>
              </a:rPr>
              <a:t>It has short data lifetime</a:t>
            </a:r>
          </a:p>
          <a:p>
            <a:r>
              <a:rPr lang="en-US" sz="1200" b="0" i="0" kern="1200" dirty="0" smtClean="0">
                <a:solidFill>
                  <a:schemeClr val="tx1"/>
                </a:solidFill>
                <a:effectLst/>
                <a:latin typeface="+mn-lt"/>
                <a:ea typeface="+mn-ea"/>
                <a:cs typeface="+mn-cs"/>
              </a:rPr>
              <a:t>Need to be refreshed continuously</a:t>
            </a:r>
          </a:p>
          <a:p>
            <a:r>
              <a:rPr lang="en-US" sz="1200" b="0" i="0" kern="1200" dirty="0" smtClean="0">
                <a:solidFill>
                  <a:schemeClr val="tx1"/>
                </a:solidFill>
                <a:effectLst/>
                <a:latin typeface="+mn-lt"/>
                <a:ea typeface="+mn-ea"/>
                <a:cs typeface="+mn-cs"/>
              </a:rPr>
              <a:t>Slower as compared to SRAM</a:t>
            </a:r>
          </a:p>
          <a:p>
            <a:r>
              <a:rPr lang="en-US" sz="1200" b="0" i="0" kern="1200" dirty="0" smtClean="0">
                <a:solidFill>
                  <a:schemeClr val="tx1"/>
                </a:solidFill>
                <a:effectLst/>
                <a:latin typeface="+mn-lt"/>
                <a:ea typeface="+mn-ea"/>
                <a:cs typeface="+mn-cs"/>
              </a:rPr>
              <a:t>Used as RAM</a:t>
            </a:r>
          </a:p>
          <a:p>
            <a:r>
              <a:rPr lang="en-US" sz="1200" b="0" i="0" kern="1200" dirty="0" smtClean="0">
                <a:solidFill>
                  <a:schemeClr val="tx1"/>
                </a:solidFill>
                <a:effectLst/>
                <a:latin typeface="+mn-lt"/>
                <a:ea typeface="+mn-ea"/>
                <a:cs typeface="+mn-cs"/>
              </a:rPr>
              <a:t>Lesser in size</a:t>
            </a:r>
          </a:p>
          <a:p>
            <a:r>
              <a:rPr lang="en-US" sz="1200" b="0" i="0" kern="1200" dirty="0" smtClean="0">
                <a:solidFill>
                  <a:schemeClr val="tx1"/>
                </a:solidFill>
                <a:effectLst/>
                <a:latin typeface="+mn-lt"/>
                <a:ea typeface="+mn-ea"/>
                <a:cs typeface="+mn-cs"/>
              </a:rPr>
              <a:t>Less expensive</a:t>
            </a:r>
          </a:p>
          <a:p>
            <a:r>
              <a:rPr lang="en-US" sz="1200" b="0" i="0" kern="1200" dirty="0" smtClean="0">
                <a:solidFill>
                  <a:schemeClr val="tx1"/>
                </a:solidFill>
                <a:effectLst/>
                <a:latin typeface="+mn-lt"/>
                <a:ea typeface="+mn-ea"/>
                <a:cs typeface="+mn-cs"/>
              </a:rPr>
              <a:t>Less power consumption</a:t>
            </a:r>
          </a:p>
          <a:p>
            <a:r>
              <a:rPr lang="en-US" sz="1200" b="0" i="0" u="none" strike="noStrike" kern="1200" dirty="0" smtClean="0">
                <a:solidFill>
                  <a:schemeClr val="tx1"/>
                </a:solidFill>
                <a:effectLst/>
                <a:latin typeface="+mn-lt"/>
                <a:ea typeface="+mn-ea"/>
                <a:cs typeface="+mn-cs"/>
                <a:hlinkClick r:id="rId3"/>
              </a:rPr>
              <a:t> Previous Page</a:t>
            </a:r>
            <a:endParaRPr lang="en-US" sz="1200" b="0" i="0" kern="1200" dirty="0" smtClean="0">
              <a:solidFill>
                <a:schemeClr val="tx1"/>
              </a:solidFill>
              <a:effectLst/>
              <a:latin typeface="+mn-lt"/>
              <a:ea typeface="+mn-ea"/>
              <a:cs typeface="+mn-cs"/>
            </a:endParaRPr>
          </a:p>
          <a:p>
            <a:r>
              <a:rPr lang="en-US" sz="1200" b="0" i="0" u="none" strike="noStrike" kern="1200" dirty="0" smtClean="0">
                <a:solidFill>
                  <a:schemeClr val="tx1"/>
                </a:solidFill>
                <a:effectLst/>
                <a:latin typeface="+mn-lt"/>
                <a:ea typeface="+mn-ea"/>
                <a:cs typeface="+mn-cs"/>
                <a:hlinkClick r:id="rId4"/>
              </a:rPr>
              <a:t> Print</a:t>
            </a:r>
            <a:endParaRPr lang="en-US" sz="1200" b="0" i="0" kern="1200" dirty="0" smtClean="0">
              <a:solidFill>
                <a:schemeClr val="tx1"/>
              </a:solidFill>
              <a:effectLst/>
              <a:latin typeface="+mn-lt"/>
              <a:ea typeface="+mn-ea"/>
              <a:cs typeface="+mn-cs"/>
            </a:endParaRPr>
          </a:p>
          <a:p>
            <a:r>
              <a:rPr lang="en-US" sz="1200" b="0" i="0" u="none" strike="noStrike" kern="1200" dirty="0" smtClean="0">
                <a:solidFill>
                  <a:schemeClr val="tx1"/>
                </a:solidFill>
                <a:effectLst/>
                <a:latin typeface="+mn-lt"/>
                <a:ea typeface="+mn-ea"/>
                <a:cs typeface="+mn-cs"/>
                <a:hlinkClick r:id="rId5" tooltip="Computer RAM"/>
              </a:rPr>
              <a:t> PDF</a:t>
            </a:r>
            <a:endParaRPr lang="en-US" sz="1200" b="0" i="0" kern="1200" dirty="0" smtClean="0">
              <a:solidFill>
                <a:schemeClr val="tx1"/>
              </a:solidFill>
              <a:effectLst/>
              <a:latin typeface="+mn-lt"/>
              <a:ea typeface="+mn-ea"/>
              <a:cs typeface="+mn-cs"/>
            </a:endParaRPr>
          </a:p>
          <a:p>
            <a:r>
              <a:rPr lang="en-US" sz="1200" b="0" i="0" u="none" strike="noStrike" kern="1200" dirty="0" smtClean="0">
                <a:solidFill>
                  <a:schemeClr val="tx1"/>
                </a:solidFill>
                <a:effectLst/>
                <a:latin typeface="+mn-lt"/>
                <a:ea typeface="+mn-ea"/>
                <a:cs typeface="+mn-cs"/>
                <a:hlinkClick r:id="rId6"/>
              </a:rPr>
              <a:t>Next Page  </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Advertisements</a:t>
            </a: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AE9FF253-D16A-494E-AEFD-EBB1A732BB96}" type="slidenum">
              <a:rPr lang="en-US" smtClean="0"/>
              <a:t>8</a:t>
            </a:fld>
            <a:endParaRPr lang="en-US"/>
          </a:p>
        </p:txBody>
      </p:sp>
    </p:spTree>
    <p:extLst>
      <p:ext uri="{BB962C8B-B14F-4D97-AF65-F5344CB8AC3E}">
        <p14:creationId xmlns:p14="http://schemas.microsoft.com/office/powerpoint/2010/main" val="8434049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CPU consists of the following features:</a:t>
            </a:r>
          </a:p>
          <a:p>
            <a:r>
              <a:rPr lang="en-US" sz="1200" b="0" i="0" kern="1200" dirty="0" smtClean="0">
                <a:solidFill>
                  <a:schemeClr val="tx1"/>
                </a:solidFill>
                <a:effectLst/>
                <a:latin typeface="+mn-lt"/>
                <a:ea typeface="+mn-ea"/>
                <a:cs typeface="+mn-cs"/>
              </a:rPr>
              <a:t>CPU is considered as the brain of the computer.</a:t>
            </a:r>
          </a:p>
          <a:p>
            <a:r>
              <a:rPr lang="en-US" sz="1200" b="0" i="0" kern="1200" dirty="0" smtClean="0">
                <a:solidFill>
                  <a:schemeClr val="tx1"/>
                </a:solidFill>
                <a:effectLst/>
                <a:latin typeface="+mn-lt"/>
                <a:ea typeface="+mn-ea"/>
                <a:cs typeface="+mn-cs"/>
              </a:rPr>
              <a:t>CPU performs all types of data processing operations.</a:t>
            </a:r>
          </a:p>
          <a:p>
            <a:r>
              <a:rPr lang="en-US" sz="1200" b="0" i="0" kern="1200" dirty="0" smtClean="0">
                <a:solidFill>
                  <a:schemeClr val="tx1"/>
                </a:solidFill>
                <a:effectLst/>
                <a:latin typeface="+mn-lt"/>
                <a:ea typeface="+mn-ea"/>
                <a:cs typeface="+mn-cs"/>
              </a:rPr>
              <a:t>It stores data, intermediate results and instructions(program).</a:t>
            </a:r>
          </a:p>
          <a:p>
            <a:r>
              <a:rPr lang="en-US" sz="1200" b="0" i="0" kern="1200" dirty="0" smtClean="0">
                <a:solidFill>
                  <a:schemeClr val="tx1"/>
                </a:solidFill>
                <a:effectLst/>
                <a:latin typeface="+mn-lt"/>
                <a:ea typeface="+mn-ea"/>
                <a:cs typeface="+mn-cs"/>
              </a:rPr>
              <a:t>It controls the operation of all parts of computer.</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Memory or Storage Unit</a:t>
            </a:r>
          </a:p>
          <a:p>
            <a:r>
              <a:rPr lang="en-US" sz="1200" b="0" i="0" kern="1200" dirty="0" smtClean="0">
                <a:solidFill>
                  <a:schemeClr val="tx1"/>
                </a:solidFill>
                <a:effectLst/>
                <a:latin typeface="+mn-lt"/>
                <a:ea typeface="+mn-ea"/>
                <a:cs typeface="+mn-cs"/>
              </a:rPr>
              <a:t>This unit can store instructions, data and intermediate results. This unit supplies information to the other units of the computer when needed. It is also known as internal storage unit or main memory or primary storage or Random access memory(RAM).</a:t>
            </a:r>
          </a:p>
          <a:p>
            <a:r>
              <a:rPr lang="en-US" sz="1200" b="0" i="0" kern="1200" dirty="0" smtClean="0">
                <a:solidFill>
                  <a:schemeClr val="tx1"/>
                </a:solidFill>
                <a:effectLst/>
                <a:latin typeface="+mn-lt"/>
                <a:ea typeface="+mn-ea"/>
                <a:cs typeface="+mn-cs"/>
              </a:rPr>
              <a:t>Its size affects speed, power and capability. Primary memory and secondary memory are two types of memories in the computer. Functions of memory unit are:</a:t>
            </a:r>
          </a:p>
          <a:p>
            <a:r>
              <a:rPr lang="en-US" sz="1200" b="0" i="0" kern="1200" dirty="0" smtClean="0">
                <a:solidFill>
                  <a:schemeClr val="tx1"/>
                </a:solidFill>
                <a:effectLst/>
                <a:latin typeface="+mn-lt"/>
                <a:ea typeface="+mn-ea"/>
                <a:cs typeface="+mn-cs"/>
              </a:rPr>
              <a:t>It stores all the data and the instructions required for processing.</a:t>
            </a:r>
          </a:p>
          <a:p>
            <a:r>
              <a:rPr lang="en-US" sz="1200" b="0" i="0" kern="1200" dirty="0" smtClean="0">
                <a:solidFill>
                  <a:schemeClr val="tx1"/>
                </a:solidFill>
                <a:effectLst/>
                <a:latin typeface="+mn-lt"/>
                <a:ea typeface="+mn-ea"/>
                <a:cs typeface="+mn-cs"/>
              </a:rPr>
              <a:t>It stores intermediate results of processing.</a:t>
            </a:r>
          </a:p>
          <a:p>
            <a:r>
              <a:rPr lang="en-US" sz="1200" b="0" i="0" kern="1200" dirty="0" smtClean="0">
                <a:solidFill>
                  <a:schemeClr val="tx1"/>
                </a:solidFill>
                <a:effectLst/>
                <a:latin typeface="+mn-lt"/>
                <a:ea typeface="+mn-ea"/>
                <a:cs typeface="+mn-cs"/>
              </a:rPr>
              <a:t>It stores final results of processing before these results are released to an output device.</a:t>
            </a:r>
          </a:p>
          <a:p>
            <a:r>
              <a:rPr lang="en-US" sz="1200" b="0" i="0" kern="1200" dirty="0" smtClean="0">
                <a:solidFill>
                  <a:schemeClr val="tx1"/>
                </a:solidFill>
                <a:effectLst/>
                <a:latin typeface="+mn-lt"/>
                <a:ea typeface="+mn-ea"/>
                <a:cs typeface="+mn-cs"/>
              </a:rPr>
              <a:t>All inputs and outputs are transmitted through main memory.</a:t>
            </a:r>
          </a:p>
          <a:p>
            <a:r>
              <a:rPr lang="en-US" sz="1200" b="0" i="0" kern="1200" dirty="0" smtClean="0">
                <a:solidFill>
                  <a:schemeClr val="tx1"/>
                </a:solidFill>
                <a:effectLst/>
                <a:latin typeface="+mn-lt"/>
                <a:ea typeface="+mn-ea"/>
                <a:cs typeface="+mn-cs"/>
              </a:rPr>
              <a:t>Control Unit</a:t>
            </a:r>
          </a:p>
          <a:p>
            <a:r>
              <a:rPr lang="en-US" sz="1200" b="0" i="0" kern="1200" dirty="0" smtClean="0">
                <a:solidFill>
                  <a:schemeClr val="tx1"/>
                </a:solidFill>
                <a:effectLst/>
                <a:latin typeface="+mn-lt"/>
                <a:ea typeface="+mn-ea"/>
                <a:cs typeface="+mn-cs"/>
              </a:rPr>
              <a:t>This unit controls the operations of all parts of computer but does not carry out any actual data processing operations.</a:t>
            </a:r>
          </a:p>
          <a:p>
            <a:r>
              <a:rPr lang="en-US" sz="1200" b="0" i="0" kern="1200" dirty="0" smtClean="0">
                <a:solidFill>
                  <a:schemeClr val="tx1"/>
                </a:solidFill>
                <a:effectLst/>
                <a:latin typeface="+mn-lt"/>
                <a:ea typeface="+mn-ea"/>
                <a:cs typeface="+mn-cs"/>
              </a:rPr>
              <a:t>Functions of this unit are:</a:t>
            </a:r>
          </a:p>
          <a:p>
            <a:r>
              <a:rPr lang="en-US" sz="1200" b="0" i="0" kern="1200" dirty="0" smtClean="0">
                <a:solidFill>
                  <a:schemeClr val="tx1"/>
                </a:solidFill>
                <a:effectLst/>
                <a:latin typeface="+mn-lt"/>
                <a:ea typeface="+mn-ea"/>
                <a:cs typeface="+mn-cs"/>
              </a:rPr>
              <a:t>It is responsible for controlling the transfer of data and instructions among other units of a computer.</a:t>
            </a:r>
          </a:p>
          <a:p>
            <a:r>
              <a:rPr lang="en-US" sz="1200" b="0" i="0" kern="1200" dirty="0" smtClean="0">
                <a:solidFill>
                  <a:schemeClr val="tx1"/>
                </a:solidFill>
                <a:effectLst/>
                <a:latin typeface="+mn-lt"/>
                <a:ea typeface="+mn-ea"/>
                <a:cs typeface="+mn-cs"/>
              </a:rPr>
              <a:t>It manages and coordinates all the units of the computer.</a:t>
            </a:r>
          </a:p>
          <a:p>
            <a:r>
              <a:rPr lang="en-US" sz="1200" b="0" i="0" kern="1200" dirty="0" smtClean="0">
                <a:solidFill>
                  <a:schemeClr val="tx1"/>
                </a:solidFill>
                <a:effectLst/>
                <a:latin typeface="+mn-lt"/>
                <a:ea typeface="+mn-ea"/>
                <a:cs typeface="+mn-cs"/>
              </a:rPr>
              <a:t>It obtains the instructions from the memory, interprets them, and directs the operation of the computer.</a:t>
            </a:r>
          </a:p>
          <a:p>
            <a:r>
              <a:rPr lang="en-US" sz="1200" b="0" i="0" kern="1200" dirty="0" smtClean="0">
                <a:solidFill>
                  <a:schemeClr val="tx1"/>
                </a:solidFill>
                <a:effectLst/>
                <a:latin typeface="+mn-lt"/>
                <a:ea typeface="+mn-ea"/>
                <a:cs typeface="+mn-cs"/>
              </a:rPr>
              <a:t>It communicates with </a:t>
            </a:r>
            <a:r>
              <a:rPr lang="en-US" sz="1200" b="0" i="0" kern="1200" dirty="0" err="1" smtClean="0">
                <a:solidFill>
                  <a:schemeClr val="tx1"/>
                </a:solidFill>
                <a:effectLst/>
                <a:latin typeface="+mn-lt"/>
                <a:ea typeface="+mn-ea"/>
                <a:cs typeface="+mn-cs"/>
              </a:rPr>
              <a:t>Input/Output</a:t>
            </a:r>
            <a:r>
              <a:rPr lang="en-US" sz="1200" b="0" i="0" kern="1200" dirty="0" smtClean="0">
                <a:solidFill>
                  <a:schemeClr val="tx1"/>
                </a:solidFill>
                <a:effectLst/>
                <a:latin typeface="+mn-lt"/>
                <a:ea typeface="+mn-ea"/>
                <a:cs typeface="+mn-cs"/>
              </a:rPr>
              <a:t> devices for transfer of data or results from storage.</a:t>
            </a:r>
          </a:p>
          <a:p>
            <a:r>
              <a:rPr lang="en-US" sz="1200" b="0" i="0" kern="1200" dirty="0" smtClean="0">
                <a:solidFill>
                  <a:schemeClr val="tx1"/>
                </a:solidFill>
                <a:effectLst/>
                <a:latin typeface="+mn-lt"/>
                <a:ea typeface="+mn-ea"/>
                <a:cs typeface="+mn-cs"/>
              </a:rPr>
              <a:t>It does not process or store data.</a:t>
            </a:r>
          </a:p>
          <a:p>
            <a:r>
              <a:rPr lang="en-US" sz="1200" b="0" i="0" kern="1200" dirty="0" smtClean="0">
                <a:solidFill>
                  <a:schemeClr val="tx1"/>
                </a:solidFill>
                <a:effectLst/>
                <a:latin typeface="+mn-lt"/>
                <a:ea typeface="+mn-ea"/>
                <a:cs typeface="+mn-cs"/>
              </a:rPr>
              <a:t>ALU(Arithmetic Logic Unit)</a:t>
            </a:r>
          </a:p>
          <a:p>
            <a:r>
              <a:rPr lang="en-US" sz="1200" b="0" i="0" kern="1200" dirty="0" smtClean="0">
                <a:solidFill>
                  <a:schemeClr val="tx1"/>
                </a:solidFill>
                <a:effectLst/>
                <a:latin typeface="+mn-lt"/>
                <a:ea typeface="+mn-ea"/>
                <a:cs typeface="+mn-cs"/>
              </a:rPr>
              <a:t>This unit consists of two subsections namely</a:t>
            </a:r>
          </a:p>
          <a:p>
            <a:r>
              <a:rPr lang="en-US" sz="1200" b="0" i="0" kern="1200" dirty="0" smtClean="0">
                <a:solidFill>
                  <a:schemeClr val="tx1"/>
                </a:solidFill>
                <a:effectLst/>
                <a:latin typeface="+mn-lt"/>
                <a:ea typeface="+mn-ea"/>
                <a:cs typeface="+mn-cs"/>
              </a:rPr>
              <a:t>Arithmetic section</a:t>
            </a:r>
          </a:p>
          <a:p>
            <a:r>
              <a:rPr lang="en-US" sz="1200" b="0" i="0" kern="1200" dirty="0" smtClean="0">
                <a:solidFill>
                  <a:schemeClr val="tx1"/>
                </a:solidFill>
                <a:effectLst/>
                <a:latin typeface="+mn-lt"/>
                <a:ea typeface="+mn-ea"/>
                <a:cs typeface="+mn-cs"/>
              </a:rPr>
              <a:t>Logic Section</a:t>
            </a:r>
          </a:p>
          <a:p>
            <a:r>
              <a:rPr lang="en-US" sz="1200" b="0" i="0" kern="1200" dirty="0" smtClean="0">
                <a:solidFill>
                  <a:schemeClr val="tx1"/>
                </a:solidFill>
                <a:effectLst/>
                <a:latin typeface="+mn-lt"/>
                <a:ea typeface="+mn-ea"/>
                <a:cs typeface="+mn-cs"/>
              </a:rPr>
              <a:t>Arithmetic Section</a:t>
            </a:r>
          </a:p>
          <a:p>
            <a:r>
              <a:rPr lang="en-US" sz="1200" b="0" i="0" kern="1200" dirty="0" smtClean="0">
                <a:solidFill>
                  <a:schemeClr val="tx1"/>
                </a:solidFill>
                <a:effectLst/>
                <a:latin typeface="+mn-lt"/>
                <a:ea typeface="+mn-ea"/>
                <a:cs typeface="+mn-cs"/>
              </a:rPr>
              <a:t>Function of arithmetic section is to perform arithmetic operations like addition, subtraction, multiplication and division. All complex operations are done by making repetitive use of above operations.</a:t>
            </a:r>
          </a:p>
          <a:p>
            <a:r>
              <a:rPr lang="en-US" sz="1200" b="0" i="0" kern="1200" dirty="0" smtClean="0">
                <a:solidFill>
                  <a:schemeClr val="tx1"/>
                </a:solidFill>
                <a:effectLst/>
                <a:latin typeface="+mn-lt"/>
                <a:ea typeface="+mn-ea"/>
                <a:cs typeface="+mn-cs"/>
              </a:rPr>
              <a:t>Logic Section</a:t>
            </a:r>
          </a:p>
          <a:p>
            <a:r>
              <a:rPr lang="en-US" sz="1200" b="0" i="0" kern="1200" dirty="0" smtClean="0">
                <a:solidFill>
                  <a:schemeClr val="tx1"/>
                </a:solidFill>
                <a:effectLst/>
                <a:latin typeface="+mn-lt"/>
                <a:ea typeface="+mn-ea"/>
                <a:cs typeface="+mn-cs"/>
              </a:rPr>
              <a:t>Function of logic section is to perform logic operations such as comparing, selecting, matching and merging of data.</a:t>
            </a:r>
          </a:p>
          <a:p>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E9FF253-D16A-494E-AEFD-EBB1A732BB96}" type="slidenum">
              <a:rPr lang="en-US" smtClean="0"/>
              <a:t>10</a:t>
            </a:fld>
            <a:endParaRPr lang="en-US"/>
          </a:p>
        </p:txBody>
      </p:sp>
    </p:spTree>
    <p:extLst>
      <p:ext uri="{BB962C8B-B14F-4D97-AF65-F5344CB8AC3E}">
        <p14:creationId xmlns:p14="http://schemas.microsoft.com/office/powerpoint/2010/main" val="42859237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CPU consists of the following features:</a:t>
            </a:r>
          </a:p>
          <a:p>
            <a:r>
              <a:rPr lang="en-US" sz="1200" b="0" i="0" kern="1200" dirty="0" smtClean="0">
                <a:solidFill>
                  <a:schemeClr val="tx1"/>
                </a:solidFill>
                <a:effectLst/>
                <a:latin typeface="+mn-lt"/>
                <a:ea typeface="+mn-ea"/>
                <a:cs typeface="+mn-cs"/>
              </a:rPr>
              <a:t>CPU is considered as the brain of the computer.</a:t>
            </a:r>
          </a:p>
          <a:p>
            <a:r>
              <a:rPr lang="en-US" sz="1200" b="0" i="0" kern="1200" dirty="0" smtClean="0">
                <a:solidFill>
                  <a:schemeClr val="tx1"/>
                </a:solidFill>
                <a:effectLst/>
                <a:latin typeface="+mn-lt"/>
                <a:ea typeface="+mn-ea"/>
                <a:cs typeface="+mn-cs"/>
              </a:rPr>
              <a:t>CPU performs all types of data processing operations.</a:t>
            </a:r>
          </a:p>
          <a:p>
            <a:r>
              <a:rPr lang="en-US" sz="1200" b="0" i="0" kern="1200" dirty="0" smtClean="0">
                <a:solidFill>
                  <a:schemeClr val="tx1"/>
                </a:solidFill>
                <a:effectLst/>
                <a:latin typeface="+mn-lt"/>
                <a:ea typeface="+mn-ea"/>
                <a:cs typeface="+mn-cs"/>
              </a:rPr>
              <a:t>It stores data, intermediate results and instructions(program).</a:t>
            </a:r>
          </a:p>
          <a:p>
            <a:r>
              <a:rPr lang="en-US" sz="1200" b="0" i="0" kern="1200" dirty="0" smtClean="0">
                <a:solidFill>
                  <a:schemeClr val="tx1"/>
                </a:solidFill>
                <a:effectLst/>
                <a:latin typeface="+mn-lt"/>
                <a:ea typeface="+mn-ea"/>
                <a:cs typeface="+mn-cs"/>
              </a:rPr>
              <a:t>It controls the operation of all parts of computer.</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Memory or Storage Unit</a:t>
            </a:r>
          </a:p>
          <a:p>
            <a:r>
              <a:rPr lang="en-US" sz="1200" b="0" i="0" kern="1200" dirty="0" smtClean="0">
                <a:solidFill>
                  <a:schemeClr val="tx1"/>
                </a:solidFill>
                <a:effectLst/>
                <a:latin typeface="+mn-lt"/>
                <a:ea typeface="+mn-ea"/>
                <a:cs typeface="+mn-cs"/>
              </a:rPr>
              <a:t>This unit can store instructions, data and intermediate results. This unit supplies information to the other units of the computer when needed. It is also known as internal storage unit or main memory or primary storage or Random access memory(RAM).</a:t>
            </a:r>
          </a:p>
          <a:p>
            <a:r>
              <a:rPr lang="en-US" sz="1200" b="0" i="0" kern="1200" dirty="0" smtClean="0">
                <a:solidFill>
                  <a:schemeClr val="tx1"/>
                </a:solidFill>
                <a:effectLst/>
                <a:latin typeface="+mn-lt"/>
                <a:ea typeface="+mn-ea"/>
                <a:cs typeface="+mn-cs"/>
              </a:rPr>
              <a:t>Its size affects speed, power and capability. Primary memory and secondary memory are two types of memories in the computer. Functions of memory unit are:</a:t>
            </a:r>
          </a:p>
          <a:p>
            <a:r>
              <a:rPr lang="en-US" sz="1200" b="0" i="0" kern="1200" dirty="0" smtClean="0">
                <a:solidFill>
                  <a:schemeClr val="tx1"/>
                </a:solidFill>
                <a:effectLst/>
                <a:latin typeface="+mn-lt"/>
                <a:ea typeface="+mn-ea"/>
                <a:cs typeface="+mn-cs"/>
              </a:rPr>
              <a:t>It stores all the data and the instructions required for processing.</a:t>
            </a:r>
          </a:p>
          <a:p>
            <a:r>
              <a:rPr lang="en-US" sz="1200" b="0" i="0" kern="1200" dirty="0" smtClean="0">
                <a:solidFill>
                  <a:schemeClr val="tx1"/>
                </a:solidFill>
                <a:effectLst/>
                <a:latin typeface="+mn-lt"/>
                <a:ea typeface="+mn-ea"/>
                <a:cs typeface="+mn-cs"/>
              </a:rPr>
              <a:t>It stores intermediate results of processing.</a:t>
            </a:r>
          </a:p>
          <a:p>
            <a:r>
              <a:rPr lang="en-US" sz="1200" b="0" i="0" kern="1200" dirty="0" smtClean="0">
                <a:solidFill>
                  <a:schemeClr val="tx1"/>
                </a:solidFill>
                <a:effectLst/>
                <a:latin typeface="+mn-lt"/>
                <a:ea typeface="+mn-ea"/>
                <a:cs typeface="+mn-cs"/>
              </a:rPr>
              <a:t>It stores final results of processing before these results are released to an output device.</a:t>
            </a:r>
          </a:p>
          <a:p>
            <a:r>
              <a:rPr lang="en-US" sz="1200" b="0" i="0" kern="1200" dirty="0" smtClean="0">
                <a:solidFill>
                  <a:schemeClr val="tx1"/>
                </a:solidFill>
                <a:effectLst/>
                <a:latin typeface="+mn-lt"/>
                <a:ea typeface="+mn-ea"/>
                <a:cs typeface="+mn-cs"/>
              </a:rPr>
              <a:t>All inputs and outputs are transmitted through main memory.</a:t>
            </a:r>
          </a:p>
          <a:p>
            <a:r>
              <a:rPr lang="en-US" sz="1200" b="0" i="0" kern="1200" dirty="0" smtClean="0">
                <a:solidFill>
                  <a:schemeClr val="tx1"/>
                </a:solidFill>
                <a:effectLst/>
                <a:latin typeface="+mn-lt"/>
                <a:ea typeface="+mn-ea"/>
                <a:cs typeface="+mn-cs"/>
              </a:rPr>
              <a:t>Control Unit</a:t>
            </a:r>
          </a:p>
          <a:p>
            <a:r>
              <a:rPr lang="en-US" sz="1200" b="0" i="0" kern="1200" dirty="0" smtClean="0">
                <a:solidFill>
                  <a:schemeClr val="tx1"/>
                </a:solidFill>
                <a:effectLst/>
                <a:latin typeface="+mn-lt"/>
                <a:ea typeface="+mn-ea"/>
                <a:cs typeface="+mn-cs"/>
              </a:rPr>
              <a:t>This unit controls the operations of all parts of computer but does not carry out any actual data processing operations.</a:t>
            </a:r>
          </a:p>
          <a:p>
            <a:r>
              <a:rPr lang="en-US" sz="1200" b="0" i="0" kern="1200" dirty="0" smtClean="0">
                <a:solidFill>
                  <a:schemeClr val="tx1"/>
                </a:solidFill>
                <a:effectLst/>
                <a:latin typeface="+mn-lt"/>
                <a:ea typeface="+mn-ea"/>
                <a:cs typeface="+mn-cs"/>
              </a:rPr>
              <a:t>Functions of this unit are:</a:t>
            </a:r>
          </a:p>
          <a:p>
            <a:r>
              <a:rPr lang="en-US" sz="1200" b="0" i="0" kern="1200" dirty="0" smtClean="0">
                <a:solidFill>
                  <a:schemeClr val="tx1"/>
                </a:solidFill>
                <a:effectLst/>
                <a:latin typeface="+mn-lt"/>
                <a:ea typeface="+mn-ea"/>
                <a:cs typeface="+mn-cs"/>
              </a:rPr>
              <a:t>It is responsible for controlling the transfer of data and instructions among other units of a computer.</a:t>
            </a:r>
          </a:p>
          <a:p>
            <a:r>
              <a:rPr lang="en-US" sz="1200" b="0" i="0" kern="1200" dirty="0" smtClean="0">
                <a:solidFill>
                  <a:schemeClr val="tx1"/>
                </a:solidFill>
                <a:effectLst/>
                <a:latin typeface="+mn-lt"/>
                <a:ea typeface="+mn-ea"/>
                <a:cs typeface="+mn-cs"/>
              </a:rPr>
              <a:t>It manages and coordinates all the units of the computer.</a:t>
            </a:r>
          </a:p>
          <a:p>
            <a:r>
              <a:rPr lang="en-US" sz="1200" b="0" i="0" kern="1200" dirty="0" smtClean="0">
                <a:solidFill>
                  <a:schemeClr val="tx1"/>
                </a:solidFill>
                <a:effectLst/>
                <a:latin typeface="+mn-lt"/>
                <a:ea typeface="+mn-ea"/>
                <a:cs typeface="+mn-cs"/>
              </a:rPr>
              <a:t>It obtains the instructions from the memory, interprets them, and directs the operation of the computer.</a:t>
            </a:r>
          </a:p>
          <a:p>
            <a:r>
              <a:rPr lang="en-US" sz="1200" b="0" i="0" kern="1200" dirty="0" smtClean="0">
                <a:solidFill>
                  <a:schemeClr val="tx1"/>
                </a:solidFill>
                <a:effectLst/>
                <a:latin typeface="+mn-lt"/>
                <a:ea typeface="+mn-ea"/>
                <a:cs typeface="+mn-cs"/>
              </a:rPr>
              <a:t>It communicates with </a:t>
            </a:r>
            <a:r>
              <a:rPr lang="en-US" sz="1200" b="0" i="0" kern="1200" dirty="0" err="1" smtClean="0">
                <a:solidFill>
                  <a:schemeClr val="tx1"/>
                </a:solidFill>
                <a:effectLst/>
                <a:latin typeface="+mn-lt"/>
                <a:ea typeface="+mn-ea"/>
                <a:cs typeface="+mn-cs"/>
              </a:rPr>
              <a:t>Input/Output</a:t>
            </a:r>
            <a:r>
              <a:rPr lang="en-US" sz="1200" b="0" i="0" kern="1200" dirty="0" smtClean="0">
                <a:solidFill>
                  <a:schemeClr val="tx1"/>
                </a:solidFill>
                <a:effectLst/>
                <a:latin typeface="+mn-lt"/>
                <a:ea typeface="+mn-ea"/>
                <a:cs typeface="+mn-cs"/>
              </a:rPr>
              <a:t> devices for transfer of data or results from storage.</a:t>
            </a:r>
          </a:p>
          <a:p>
            <a:r>
              <a:rPr lang="en-US" sz="1200" b="0" i="0" kern="1200" dirty="0" smtClean="0">
                <a:solidFill>
                  <a:schemeClr val="tx1"/>
                </a:solidFill>
                <a:effectLst/>
                <a:latin typeface="+mn-lt"/>
                <a:ea typeface="+mn-ea"/>
                <a:cs typeface="+mn-cs"/>
              </a:rPr>
              <a:t>It does not process or store data.</a:t>
            </a:r>
          </a:p>
          <a:p>
            <a:r>
              <a:rPr lang="en-US" sz="1200" b="0" i="0" kern="1200" dirty="0" smtClean="0">
                <a:solidFill>
                  <a:schemeClr val="tx1"/>
                </a:solidFill>
                <a:effectLst/>
                <a:latin typeface="+mn-lt"/>
                <a:ea typeface="+mn-ea"/>
                <a:cs typeface="+mn-cs"/>
              </a:rPr>
              <a:t>ALU(Arithmetic Logic Unit)</a:t>
            </a:r>
          </a:p>
          <a:p>
            <a:r>
              <a:rPr lang="en-US" sz="1200" b="0" i="0" kern="1200" dirty="0" smtClean="0">
                <a:solidFill>
                  <a:schemeClr val="tx1"/>
                </a:solidFill>
                <a:effectLst/>
                <a:latin typeface="+mn-lt"/>
                <a:ea typeface="+mn-ea"/>
                <a:cs typeface="+mn-cs"/>
              </a:rPr>
              <a:t>This unit consists of two subsections namely</a:t>
            </a:r>
          </a:p>
          <a:p>
            <a:r>
              <a:rPr lang="en-US" sz="1200" b="0" i="0" kern="1200" dirty="0" smtClean="0">
                <a:solidFill>
                  <a:schemeClr val="tx1"/>
                </a:solidFill>
                <a:effectLst/>
                <a:latin typeface="+mn-lt"/>
                <a:ea typeface="+mn-ea"/>
                <a:cs typeface="+mn-cs"/>
              </a:rPr>
              <a:t>Arithmetic section</a:t>
            </a:r>
          </a:p>
          <a:p>
            <a:r>
              <a:rPr lang="en-US" sz="1200" b="0" i="0" kern="1200" dirty="0" smtClean="0">
                <a:solidFill>
                  <a:schemeClr val="tx1"/>
                </a:solidFill>
                <a:effectLst/>
                <a:latin typeface="+mn-lt"/>
                <a:ea typeface="+mn-ea"/>
                <a:cs typeface="+mn-cs"/>
              </a:rPr>
              <a:t>Logic Section</a:t>
            </a:r>
          </a:p>
          <a:p>
            <a:r>
              <a:rPr lang="en-US" sz="1200" b="0" i="0" kern="1200" dirty="0" smtClean="0">
                <a:solidFill>
                  <a:schemeClr val="tx1"/>
                </a:solidFill>
                <a:effectLst/>
                <a:latin typeface="+mn-lt"/>
                <a:ea typeface="+mn-ea"/>
                <a:cs typeface="+mn-cs"/>
              </a:rPr>
              <a:t>Arithmetic Section</a:t>
            </a:r>
          </a:p>
          <a:p>
            <a:r>
              <a:rPr lang="en-US" sz="1200" b="0" i="0" kern="1200" dirty="0" smtClean="0">
                <a:solidFill>
                  <a:schemeClr val="tx1"/>
                </a:solidFill>
                <a:effectLst/>
                <a:latin typeface="+mn-lt"/>
                <a:ea typeface="+mn-ea"/>
                <a:cs typeface="+mn-cs"/>
              </a:rPr>
              <a:t>Function of arithmetic section is to perform arithmetic operations like addition, subtraction, multiplication and division. All complex operations are done by making repetitive use of above operations.</a:t>
            </a:r>
          </a:p>
          <a:p>
            <a:r>
              <a:rPr lang="en-US" sz="1200" b="0" i="0" kern="1200" dirty="0" smtClean="0">
                <a:solidFill>
                  <a:schemeClr val="tx1"/>
                </a:solidFill>
                <a:effectLst/>
                <a:latin typeface="+mn-lt"/>
                <a:ea typeface="+mn-ea"/>
                <a:cs typeface="+mn-cs"/>
              </a:rPr>
              <a:t>Logic Section</a:t>
            </a:r>
          </a:p>
          <a:p>
            <a:r>
              <a:rPr lang="en-US" sz="1200" b="0" i="0" kern="1200" dirty="0" smtClean="0">
                <a:solidFill>
                  <a:schemeClr val="tx1"/>
                </a:solidFill>
                <a:effectLst/>
                <a:latin typeface="+mn-lt"/>
                <a:ea typeface="+mn-ea"/>
                <a:cs typeface="+mn-cs"/>
              </a:rPr>
              <a:t>Function of logic section is to perform logic operations such as comparing, selecting, matching and merging of data.</a:t>
            </a:r>
          </a:p>
          <a:p>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E9FF253-D16A-494E-AEFD-EBB1A732BB96}" type="slidenum">
              <a:rPr lang="en-US" smtClean="0"/>
              <a:t>11</a:t>
            </a:fld>
            <a:endParaRPr lang="en-US"/>
          </a:p>
        </p:txBody>
      </p:sp>
    </p:spTree>
    <p:extLst>
      <p:ext uri="{BB962C8B-B14F-4D97-AF65-F5344CB8AC3E}">
        <p14:creationId xmlns:p14="http://schemas.microsoft.com/office/powerpoint/2010/main" val="42859237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CPU consists of the following features:</a:t>
            </a:r>
          </a:p>
          <a:p>
            <a:r>
              <a:rPr lang="en-US" sz="1200" b="0" i="0" kern="1200" dirty="0" smtClean="0">
                <a:solidFill>
                  <a:schemeClr val="tx1"/>
                </a:solidFill>
                <a:effectLst/>
                <a:latin typeface="+mn-lt"/>
                <a:ea typeface="+mn-ea"/>
                <a:cs typeface="+mn-cs"/>
              </a:rPr>
              <a:t>CPU is considered as the brain of the computer.</a:t>
            </a:r>
          </a:p>
          <a:p>
            <a:r>
              <a:rPr lang="en-US" sz="1200" b="0" i="0" kern="1200" dirty="0" smtClean="0">
                <a:solidFill>
                  <a:schemeClr val="tx1"/>
                </a:solidFill>
                <a:effectLst/>
                <a:latin typeface="+mn-lt"/>
                <a:ea typeface="+mn-ea"/>
                <a:cs typeface="+mn-cs"/>
              </a:rPr>
              <a:t>CPU performs all types of data processing operations.</a:t>
            </a:r>
          </a:p>
          <a:p>
            <a:r>
              <a:rPr lang="en-US" sz="1200" b="0" i="0" kern="1200" dirty="0" smtClean="0">
                <a:solidFill>
                  <a:schemeClr val="tx1"/>
                </a:solidFill>
                <a:effectLst/>
                <a:latin typeface="+mn-lt"/>
                <a:ea typeface="+mn-ea"/>
                <a:cs typeface="+mn-cs"/>
              </a:rPr>
              <a:t>It stores data, intermediate results and instructions(program).</a:t>
            </a:r>
          </a:p>
          <a:p>
            <a:r>
              <a:rPr lang="en-US" sz="1200" b="0" i="0" kern="1200" dirty="0" smtClean="0">
                <a:solidFill>
                  <a:schemeClr val="tx1"/>
                </a:solidFill>
                <a:effectLst/>
                <a:latin typeface="+mn-lt"/>
                <a:ea typeface="+mn-ea"/>
                <a:cs typeface="+mn-cs"/>
              </a:rPr>
              <a:t>It controls the operation of all parts of computer.</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Memory or Storage Unit</a:t>
            </a:r>
          </a:p>
          <a:p>
            <a:r>
              <a:rPr lang="en-US" sz="1200" b="0" i="0" kern="1200" dirty="0" smtClean="0">
                <a:solidFill>
                  <a:schemeClr val="tx1"/>
                </a:solidFill>
                <a:effectLst/>
                <a:latin typeface="+mn-lt"/>
                <a:ea typeface="+mn-ea"/>
                <a:cs typeface="+mn-cs"/>
              </a:rPr>
              <a:t>This unit can store instructions, data and intermediate results. This unit supplies information to the other units of the computer when needed. It is also known as internal storage unit or main memory or primary storage or Random access memory(RAM).</a:t>
            </a:r>
          </a:p>
          <a:p>
            <a:r>
              <a:rPr lang="en-US" sz="1200" b="0" i="0" kern="1200" dirty="0" smtClean="0">
                <a:solidFill>
                  <a:schemeClr val="tx1"/>
                </a:solidFill>
                <a:effectLst/>
                <a:latin typeface="+mn-lt"/>
                <a:ea typeface="+mn-ea"/>
                <a:cs typeface="+mn-cs"/>
              </a:rPr>
              <a:t>Its size affects speed, power and capability. Primary memory and secondary memory are two types of memories in the computer. Functions of memory unit are:</a:t>
            </a:r>
          </a:p>
          <a:p>
            <a:r>
              <a:rPr lang="en-US" sz="1200" b="0" i="0" kern="1200" dirty="0" smtClean="0">
                <a:solidFill>
                  <a:schemeClr val="tx1"/>
                </a:solidFill>
                <a:effectLst/>
                <a:latin typeface="+mn-lt"/>
                <a:ea typeface="+mn-ea"/>
                <a:cs typeface="+mn-cs"/>
              </a:rPr>
              <a:t>It stores all the data and the instructions required for processing.</a:t>
            </a:r>
          </a:p>
          <a:p>
            <a:r>
              <a:rPr lang="en-US" sz="1200" b="0" i="0" kern="1200" dirty="0" smtClean="0">
                <a:solidFill>
                  <a:schemeClr val="tx1"/>
                </a:solidFill>
                <a:effectLst/>
                <a:latin typeface="+mn-lt"/>
                <a:ea typeface="+mn-ea"/>
                <a:cs typeface="+mn-cs"/>
              </a:rPr>
              <a:t>It stores intermediate results of processing.</a:t>
            </a:r>
          </a:p>
          <a:p>
            <a:r>
              <a:rPr lang="en-US" sz="1200" b="0" i="0" kern="1200" dirty="0" smtClean="0">
                <a:solidFill>
                  <a:schemeClr val="tx1"/>
                </a:solidFill>
                <a:effectLst/>
                <a:latin typeface="+mn-lt"/>
                <a:ea typeface="+mn-ea"/>
                <a:cs typeface="+mn-cs"/>
              </a:rPr>
              <a:t>It stores final results of processing before these results are released to an output device.</a:t>
            </a:r>
          </a:p>
          <a:p>
            <a:r>
              <a:rPr lang="en-US" sz="1200" b="0" i="0" kern="1200" dirty="0" smtClean="0">
                <a:solidFill>
                  <a:schemeClr val="tx1"/>
                </a:solidFill>
                <a:effectLst/>
                <a:latin typeface="+mn-lt"/>
                <a:ea typeface="+mn-ea"/>
                <a:cs typeface="+mn-cs"/>
              </a:rPr>
              <a:t>All inputs and outputs are transmitted through main memory.</a:t>
            </a:r>
          </a:p>
          <a:p>
            <a:r>
              <a:rPr lang="en-US" sz="1200" b="0" i="0" kern="1200" dirty="0" smtClean="0">
                <a:solidFill>
                  <a:schemeClr val="tx1"/>
                </a:solidFill>
                <a:effectLst/>
                <a:latin typeface="+mn-lt"/>
                <a:ea typeface="+mn-ea"/>
                <a:cs typeface="+mn-cs"/>
              </a:rPr>
              <a:t>Control Unit</a:t>
            </a:r>
          </a:p>
          <a:p>
            <a:r>
              <a:rPr lang="en-US" sz="1200" b="0" i="0" kern="1200" dirty="0" smtClean="0">
                <a:solidFill>
                  <a:schemeClr val="tx1"/>
                </a:solidFill>
                <a:effectLst/>
                <a:latin typeface="+mn-lt"/>
                <a:ea typeface="+mn-ea"/>
                <a:cs typeface="+mn-cs"/>
              </a:rPr>
              <a:t>This unit controls the operations of all parts of computer but does not carry out any actual data processing operations.</a:t>
            </a:r>
          </a:p>
          <a:p>
            <a:r>
              <a:rPr lang="en-US" sz="1200" b="0" i="0" kern="1200" dirty="0" smtClean="0">
                <a:solidFill>
                  <a:schemeClr val="tx1"/>
                </a:solidFill>
                <a:effectLst/>
                <a:latin typeface="+mn-lt"/>
                <a:ea typeface="+mn-ea"/>
                <a:cs typeface="+mn-cs"/>
              </a:rPr>
              <a:t>Functions of this unit are:</a:t>
            </a:r>
          </a:p>
          <a:p>
            <a:r>
              <a:rPr lang="en-US" sz="1200" b="0" i="0" kern="1200" dirty="0" smtClean="0">
                <a:solidFill>
                  <a:schemeClr val="tx1"/>
                </a:solidFill>
                <a:effectLst/>
                <a:latin typeface="+mn-lt"/>
                <a:ea typeface="+mn-ea"/>
                <a:cs typeface="+mn-cs"/>
              </a:rPr>
              <a:t>It is responsible for controlling the transfer of data and instructions among other units of a computer.</a:t>
            </a:r>
          </a:p>
          <a:p>
            <a:r>
              <a:rPr lang="en-US" sz="1200" b="0" i="0" kern="1200" dirty="0" smtClean="0">
                <a:solidFill>
                  <a:schemeClr val="tx1"/>
                </a:solidFill>
                <a:effectLst/>
                <a:latin typeface="+mn-lt"/>
                <a:ea typeface="+mn-ea"/>
                <a:cs typeface="+mn-cs"/>
              </a:rPr>
              <a:t>It manages and coordinates all the units of the computer.</a:t>
            </a:r>
          </a:p>
          <a:p>
            <a:r>
              <a:rPr lang="en-US" sz="1200" b="0" i="0" kern="1200" dirty="0" smtClean="0">
                <a:solidFill>
                  <a:schemeClr val="tx1"/>
                </a:solidFill>
                <a:effectLst/>
                <a:latin typeface="+mn-lt"/>
                <a:ea typeface="+mn-ea"/>
                <a:cs typeface="+mn-cs"/>
              </a:rPr>
              <a:t>It obtains the instructions from the memory, interprets them, and directs the operation of the computer.</a:t>
            </a:r>
          </a:p>
          <a:p>
            <a:r>
              <a:rPr lang="en-US" sz="1200" b="0" i="0" kern="1200" dirty="0" smtClean="0">
                <a:solidFill>
                  <a:schemeClr val="tx1"/>
                </a:solidFill>
                <a:effectLst/>
                <a:latin typeface="+mn-lt"/>
                <a:ea typeface="+mn-ea"/>
                <a:cs typeface="+mn-cs"/>
              </a:rPr>
              <a:t>It communicates with </a:t>
            </a:r>
            <a:r>
              <a:rPr lang="en-US" sz="1200" b="0" i="0" kern="1200" dirty="0" err="1" smtClean="0">
                <a:solidFill>
                  <a:schemeClr val="tx1"/>
                </a:solidFill>
                <a:effectLst/>
                <a:latin typeface="+mn-lt"/>
                <a:ea typeface="+mn-ea"/>
                <a:cs typeface="+mn-cs"/>
              </a:rPr>
              <a:t>Input/Output</a:t>
            </a:r>
            <a:r>
              <a:rPr lang="en-US" sz="1200" b="0" i="0" kern="1200" dirty="0" smtClean="0">
                <a:solidFill>
                  <a:schemeClr val="tx1"/>
                </a:solidFill>
                <a:effectLst/>
                <a:latin typeface="+mn-lt"/>
                <a:ea typeface="+mn-ea"/>
                <a:cs typeface="+mn-cs"/>
              </a:rPr>
              <a:t> devices for transfer of data or results from storage.</a:t>
            </a:r>
          </a:p>
          <a:p>
            <a:r>
              <a:rPr lang="en-US" sz="1200" b="0" i="0" kern="1200" dirty="0" smtClean="0">
                <a:solidFill>
                  <a:schemeClr val="tx1"/>
                </a:solidFill>
                <a:effectLst/>
                <a:latin typeface="+mn-lt"/>
                <a:ea typeface="+mn-ea"/>
                <a:cs typeface="+mn-cs"/>
              </a:rPr>
              <a:t>It does not process or store data.</a:t>
            </a:r>
          </a:p>
          <a:p>
            <a:r>
              <a:rPr lang="en-US" sz="1200" b="0" i="0" kern="1200" dirty="0" smtClean="0">
                <a:solidFill>
                  <a:schemeClr val="tx1"/>
                </a:solidFill>
                <a:effectLst/>
                <a:latin typeface="+mn-lt"/>
                <a:ea typeface="+mn-ea"/>
                <a:cs typeface="+mn-cs"/>
              </a:rPr>
              <a:t>ALU(Arithmetic Logic Unit)</a:t>
            </a:r>
          </a:p>
          <a:p>
            <a:r>
              <a:rPr lang="en-US" sz="1200" b="0" i="0" kern="1200" dirty="0" smtClean="0">
                <a:solidFill>
                  <a:schemeClr val="tx1"/>
                </a:solidFill>
                <a:effectLst/>
                <a:latin typeface="+mn-lt"/>
                <a:ea typeface="+mn-ea"/>
                <a:cs typeface="+mn-cs"/>
              </a:rPr>
              <a:t>This unit consists of two subsections namely</a:t>
            </a:r>
          </a:p>
          <a:p>
            <a:r>
              <a:rPr lang="en-US" sz="1200" b="0" i="0" kern="1200" dirty="0" smtClean="0">
                <a:solidFill>
                  <a:schemeClr val="tx1"/>
                </a:solidFill>
                <a:effectLst/>
                <a:latin typeface="+mn-lt"/>
                <a:ea typeface="+mn-ea"/>
                <a:cs typeface="+mn-cs"/>
              </a:rPr>
              <a:t>Arithmetic section</a:t>
            </a:r>
          </a:p>
          <a:p>
            <a:r>
              <a:rPr lang="en-US" sz="1200" b="0" i="0" kern="1200" dirty="0" smtClean="0">
                <a:solidFill>
                  <a:schemeClr val="tx1"/>
                </a:solidFill>
                <a:effectLst/>
                <a:latin typeface="+mn-lt"/>
                <a:ea typeface="+mn-ea"/>
                <a:cs typeface="+mn-cs"/>
              </a:rPr>
              <a:t>Logic Section</a:t>
            </a:r>
          </a:p>
          <a:p>
            <a:r>
              <a:rPr lang="en-US" sz="1200" b="0" i="0" kern="1200" dirty="0" smtClean="0">
                <a:solidFill>
                  <a:schemeClr val="tx1"/>
                </a:solidFill>
                <a:effectLst/>
                <a:latin typeface="+mn-lt"/>
                <a:ea typeface="+mn-ea"/>
                <a:cs typeface="+mn-cs"/>
              </a:rPr>
              <a:t>Arithmetic Section</a:t>
            </a:r>
          </a:p>
          <a:p>
            <a:r>
              <a:rPr lang="en-US" sz="1200" b="0" i="0" kern="1200" dirty="0" smtClean="0">
                <a:solidFill>
                  <a:schemeClr val="tx1"/>
                </a:solidFill>
                <a:effectLst/>
                <a:latin typeface="+mn-lt"/>
                <a:ea typeface="+mn-ea"/>
                <a:cs typeface="+mn-cs"/>
              </a:rPr>
              <a:t>Function of arithmetic section is to perform arithmetic operations like addition, subtraction, multiplication and division. All complex operations are done by making repetitive use of above operations.</a:t>
            </a:r>
          </a:p>
          <a:p>
            <a:r>
              <a:rPr lang="en-US" sz="1200" b="0" i="0" kern="1200" dirty="0" smtClean="0">
                <a:solidFill>
                  <a:schemeClr val="tx1"/>
                </a:solidFill>
                <a:effectLst/>
                <a:latin typeface="+mn-lt"/>
                <a:ea typeface="+mn-ea"/>
                <a:cs typeface="+mn-cs"/>
              </a:rPr>
              <a:t>Logic Section</a:t>
            </a:r>
          </a:p>
          <a:p>
            <a:r>
              <a:rPr lang="en-US" sz="1200" b="0" i="0" kern="1200" dirty="0" smtClean="0">
                <a:solidFill>
                  <a:schemeClr val="tx1"/>
                </a:solidFill>
                <a:effectLst/>
                <a:latin typeface="+mn-lt"/>
                <a:ea typeface="+mn-ea"/>
                <a:cs typeface="+mn-cs"/>
              </a:rPr>
              <a:t>Function of logic section is to perform logic operations such as comparing, selecting, matching and merging of data.</a:t>
            </a:r>
          </a:p>
          <a:p>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E9FF253-D16A-494E-AEFD-EBB1A732BB96}" type="slidenum">
              <a:rPr lang="en-US" smtClean="0"/>
              <a:t>12</a:t>
            </a:fld>
            <a:endParaRPr lang="en-US"/>
          </a:p>
        </p:txBody>
      </p:sp>
    </p:spTree>
    <p:extLst>
      <p:ext uri="{BB962C8B-B14F-4D97-AF65-F5344CB8AC3E}">
        <p14:creationId xmlns:p14="http://schemas.microsoft.com/office/powerpoint/2010/main" val="42859237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5D6411B-9C62-4940-B6C1-39A7AA37EDC5}" type="datetimeFigureOut">
              <a:rPr lang="en-US" smtClean="0"/>
              <a:t>10/13/2014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53DFF3-AB8C-4B06-8504-FC1E0FB652DC}" type="slidenum">
              <a:rPr lang="en-US" smtClean="0"/>
              <a:t>‹#›</a:t>
            </a:fld>
            <a:endParaRPr lang="en-US"/>
          </a:p>
        </p:txBody>
      </p:sp>
    </p:spTree>
    <p:extLst>
      <p:ext uri="{BB962C8B-B14F-4D97-AF65-F5344CB8AC3E}">
        <p14:creationId xmlns:p14="http://schemas.microsoft.com/office/powerpoint/2010/main" val="3346751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D6411B-9C62-4940-B6C1-39A7AA37EDC5}" type="datetimeFigureOut">
              <a:rPr lang="en-US" smtClean="0"/>
              <a:t>10/13/2014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53DFF3-AB8C-4B06-8504-FC1E0FB652DC}" type="slidenum">
              <a:rPr lang="en-US" smtClean="0"/>
              <a:t>‹#›</a:t>
            </a:fld>
            <a:endParaRPr lang="en-US"/>
          </a:p>
        </p:txBody>
      </p:sp>
    </p:spTree>
    <p:extLst>
      <p:ext uri="{BB962C8B-B14F-4D97-AF65-F5344CB8AC3E}">
        <p14:creationId xmlns:p14="http://schemas.microsoft.com/office/powerpoint/2010/main" val="3706985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D6411B-9C62-4940-B6C1-39A7AA37EDC5}" type="datetimeFigureOut">
              <a:rPr lang="en-US" smtClean="0"/>
              <a:t>10/13/2014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53DFF3-AB8C-4B06-8504-FC1E0FB652DC}" type="slidenum">
              <a:rPr lang="en-US" smtClean="0"/>
              <a:t>‹#›</a:t>
            </a:fld>
            <a:endParaRPr lang="en-US"/>
          </a:p>
        </p:txBody>
      </p:sp>
    </p:spTree>
    <p:extLst>
      <p:ext uri="{BB962C8B-B14F-4D97-AF65-F5344CB8AC3E}">
        <p14:creationId xmlns:p14="http://schemas.microsoft.com/office/powerpoint/2010/main" val="1451452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D6411B-9C62-4940-B6C1-39A7AA37EDC5}" type="datetimeFigureOut">
              <a:rPr lang="en-US" smtClean="0"/>
              <a:t>10/13/2014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53DFF3-AB8C-4B06-8504-FC1E0FB652DC}" type="slidenum">
              <a:rPr lang="en-US" smtClean="0"/>
              <a:t>‹#›</a:t>
            </a:fld>
            <a:endParaRPr lang="en-US"/>
          </a:p>
        </p:txBody>
      </p:sp>
    </p:spTree>
    <p:extLst>
      <p:ext uri="{BB962C8B-B14F-4D97-AF65-F5344CB8AC3E}">
        <p14:creationId xmlns:p14="http://schemas.microsoft.com/office/powerpoint/2010/main" val="15234656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D6411B-9C62-4940-B6C1-39A7AA37EDC5}" type="datetimeFigureOut">
              <a:rPr lang="en-US" smtClean="0"/>
              <a:t>10/13/2014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53DFF3-AB8C-4B06-8504-FC1E0FB652DC}" type="slidenum">
              <a:rPr lang="en-US" smtClean="0"/>
              <a:t>‹#›</a:t>
            </a:fld>
            <a:endParaRPr lang="en-US"/>
          </a:p>
        </p:txBody>
      </p:sp>
    </p:spTree>
    <p:extLst>
      <p:ext uri="{BB962C8B-B14F-4D97-AF65-F5344CB8AC3E}">
        <p14:creationId xmlns:p14="http://schemas.microsoft.com/office/powerpoint/2010/main" val="2298188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5D6411B-9C62-4940-B6C1-39A7AA37EDC5}" type="datetimeFigureOut">
              <a:rPr lang="en-US" smtClean="0"/>
              <a:t>10/13/2014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53DFF3-AB8C-4B06-8504-FC1E0FB652DC}" type="slidenum">
              <a:rPr lang="en-US" smtClean="0"/>
              <a:t>‹#›</a:t>
            </a:fld>
            <a:endParaRPr lang="en-US"/>
          </a:p>
        </p:txBody>
      </p:sp>
    </p:spTree>
    <p:extLst>
      <p:ext uri="{BB962C8B-B14F-4D97-AF65-F5344CB8AC3E}">
        <p14:creationId xmlns:p14="http://schemas.microsoft.com/office/powerpoint/2010/main" val="38439274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5D6411B-9C62-4940-B6C1-39A7AA37EDC5}" type="datetimeFigureOut">
              <a:rPr lang="en-US" smtClean="0"/>
              <a:t>10/13/2014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53DFF3-AB8C-4B06-8504-FC1E0FB652DC}" type="slidenum">
              <a:rPr lang="en-US" smtClean="0"/>
              <a:t>‹#›</a:t>
            </a:fld>
            <a:endParaRPr lang="en-US"/>
          </a:p>
        </p:txBody>
      </p:sp>
    </p:spTree>
    <p:extLst>
      <p:ext uri="{BB962C8B-B14F-4D97-AF65-F5344CB8AC3E}">
        <p14:creationId xmlns:p14="http://schemas.microsoft.com/office/powerpoint/2010/main" val="3621963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5D6411B-9C62-4940-B6C1-39A7AA37EDC5}" type="datetimeFigureOut">
              <a:rPr lang="en-US" smtClean="0"/>
              <a:t>10/13/2014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53DFF3-AB8C-4B06-8504-FC1E0FB652DC}" type="slidenum">
              <a:rPr lang="en-US" smtClean="0"/>
              <a:t>‹#›</a:t>
            </a:fld>
            <a:endParaRPr lang="en-US"/>
          </a:p>
        </p:txBody>
      </p:sp>
    </p:spTree>
    <p:extLst>
      <p:ext uri="{BB962C8B-B14F-4D97-AF65-F5344CB8AC3E}">
        <p14:creationId xmlns:p14="http://schemas.microsoft.com/office/powerpoint/2010/main" val="2918308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D6411B-9C62-4940-B6C1-39A7AA37EDC5}" type="datetimeFigureOut">
              <a:rPr lang="en-US" smtClean="0"/>
              <a:t>10/13/2014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53DFF3-AB8C-4B06-8504-FC1E0FB652DC}" type="slidenum">
              <a:rPr lang="en-US" smtClean="0"/>
              <a:t>‹#›</a:t>
            </a:fld>
            <a:endParaRPr lang="en-US"/>
          </a:p>
        </p:txBody>
      </p:sp>
    </p:spTree>
    <p:extLst>
      <p:ext uri="{BB962C8B-B14F-4D97-AF65-F5344CB8AC3E}">
        <p14:creationId xmlns:p14="http://schemas.microsoft.com/office/powerpoint/2010/main" val="1619178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D6411B-9C62-4940-B6C1-39A7AA37EDC5}" type="datetimeFigureOut">
              <a:rPr lang="en-US" smtClean="0"/>
              <a:t>10/13/2014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53DFF3-AB8C-4B06-8504-FC1E0FB652DC}" type="slidenum">
              <a:rPr lang="en-US" smtClean="0"/>
              <a:t>‹#›</a:t>
            </a:fld>
            <a:endParaRPr lang="en-US"/>
          </a:p>
        </p:txBody>
      </p:sp>
    </p:spTree>
    <p:extLst>
      <p:ext uri="{BB962C8B-B14F-4D97-AF65-F5344CB8AC3E}">
        <p14:creationId xmlns:p14="http://schemas.microsoft.com/office/powerpoint/2010/main" val="1218532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D6411B-9C62-4940-B6C1-39A7AA37EDC5}" type="datetimeFigureOut">
              <a:rPr lang="en-US" smtClean="0"/>
              <a:t>10/13/2014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53DFF3-AB8C-4B06-8504-FC1E0FB652DC}" type="slidenum">
              <a:rPr lang="en-US" smtClean="0"/>
              <a:t>‹#›</a:t>
            </a:fld>
            <a:endParaRPr lang="en-US"/>
          </a:p>
        </p:txBody>
      </p:sp>
    </p:spTree>
    <p:extLst>
      <p:ext uri="{BB962C8B-B14F-4D97-AF65-F5344CB8AC3E}">
        <p14:creationId xmlns:p14="http://schemas.microsoft.com/office/powerpoint/2010/main" val="2833701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D6411B-9C62-4940-B6C1-39A7AA37EDC5}" type="datetimeFigureOut">
              <a:rPr lang="en-US" smtClean="0"/>
              <a:t>10/13/2014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53DFF3-AB8C-4B06-8504-FC1E0FB652DC}" type="slidenum">
              <a:rPr lang="en-US" smtClean="0"/>
              <a:t>‹#›</a:t>
            </a:fld>
            <a:endParaRPr lang="en-US"/>
          </a:p>
        </p:txBody>
      </p:sp>
    </p:spTree>
    <p:extLst>
      <p:ext uri="{BB962C8B-B14F-4D97-AF65-F5344CB8AC3E}">
        <p14:creationId xmlns:p14="http://schemas.microsoft.com/office/powerpoint/2010/main" val="24192386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2.pn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2.png"/><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jpeg"/><Relationship Id="rId7"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2.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microsoft.com/office/2007/relationships/hdphoto" Target="../media/hdphoto1.wdp"/><Relationship Id="rId7"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2.pn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2.pn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duotone>
              <a:prstClr val="black"/>
              <a:schemeClr val="tx2">
                <a:tint val="45000"/>
                <a:satMod val="400000"/>
              </a:schemeClr>
            </a:duotone>
            <a:extLst>
              <a:ext uri="{BEBA8EAE-BF5A-486C-A8C5-ECC9F3942E4B}">
                <a14:imgProps xmlns:a14="http://schemas.microsoft.com/office/drawing/2010/main">
                  <a14:imgLayer r:embed="rId3">
                    <a14:imgEffect>
                      <a14:artisticGlowEdges/>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angle 4"/>
          <p:cNvSpPr/>
          <p:nvPr/>
        </p:nvSpPr>
        <p:spPr>
          <a:xfrm>
            <a:off x="152400" y="76200"/>
            <a:ext cx="6077754" cy="923330"/>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Parts of a Computer </a:t>
            </a: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6" name="TextBox 5"/>
          <p:cNvSpPr txBox="1"/>
          <p:nvPr/>
        </p:nvSpPr>
        <p:spPr>
          <a:xfrm>
            <a:off x="3962400" y="814864"/>
            <a:ext cx="1985544" cy="369332"/>
          </a:xfrm>
          <a:prstGeom prst="rect">
            <a:avLst/>
          </a:prstGeom>
          <a:noFill/>
        </p:spPr>
        <p:txBody>
          <a:bodyPr wrap="none" rtlCol="0">
            <a:spAutoFit/>
          </a:bodyPr>
          <a:lstStyle/>
          <a:p>
            <a:r>
              <a:rPr lang="en-US" dirty="0" smtClean="0">
                <a:solidFill>
                  <a:schemeClr val="bg1"/>
                </a:solidFill>
                <a:effectLst>
                  <a:outerShdw blurRad="38100" dist="38100" dir="2700000" algn="tl">
                    <a:srgbClr val="000000">
                      <a:alpha val="43137"/>
                    </a:srgbClr>
                  </a:outerShdw>
                </a:effectLst>
              </a:rPr>
              <a:t>KS3 ICT for Grade 8</a:t>
            </a:r>
            <a:endParaRPr lang="en-US"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33169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duotone>
              <a:prstClr val="black"/>
              <a:schemeClr val="tx2">
                <a:tint val="45000"/>
                <a:satMod val="400000"/>
              </a:schemeClr>
            </a:duotone>
            <a:extLst>
              <a:ext uri="{BEBA8EAE-BF5A-486C-A8C5-ECC9F3942E4B}">
                <a14:imgProps xmlns:a14="http://schemas.microsoft.com/office/drawing/2010/main">
                  <a14:imgLayer r:embed="rId4">
                    <a14:imgEffect>
                      <a14:artisticGlowEdges/>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angle 4"/>
          <p:cNvSpPr/>
          <p:nvPr/>
        </p:nvSpPr>
        <p:spPr>
          <a:xfrm>
            <a:off x="514350" y="0"/>
            <a:ext cx="3451586" cy="769441"/>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4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The computer</a:t>
            </a:r>
            <a:endParaRPr lang="en-US" sz="4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2" name="Rounded Rectangle 1"/>
          <p:cNvSpPr/>
          <p:nvPr/>
        </p:nvSpPr>
        <p:spPr>
          <a:xfrm>
            <a:off x="514350" y="811891"/>
            <a:ext cx="8115300" cy="5005983"/>
          </a:xfrm>
          <a:prstGeom prst="roundRect">
            <a:avLst/>
          </a:prstGeom>
          <a:ln/>
        </p:spPr>
        <p:style>
          <a:lnRef idx="2">
            <a:schemeClr val="dk1"/>
          </a:lnRef>
          <a:fillRef idx="1">
            <a:schemeClr val="lt1"/>
          </a:fillRef>
          <a:effectRef idx="0">
            <a:schemeClr val="dk1"/>
          </a:effectRef>
          <a:fontRef idx="minor">
            <a:schemeClr val="dk1"/>
          </a:fontRef>
        </p:style>
        <p:txBody>
          <a:bodyPr rtlCol="0" anchor="t" anchorCtr="0"/>
          <a:lstStyle/>
          <a:p>
            <a:pPr algn="ctr"/>
            <a:endParaRPr lang="en-US" dirty="0"/>
          </a:p>
        </p:txBody>
      </p:sp>
      <p:sp>
        <p:nvSpPr>
          <p:cNvPr id="8" name="Rectangle 3"/>
          <p:cNvSpPr>
            <a:spLocks noChangeArrowheads="1"/>
          </p:cNvSpPr>
          <p:nvPr/>
        </p:nvSpPr>
        <p:spPr bwMode="auto">
          <a:xfrm>
            <a:off x="0" y="-589345"/>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cs typeface="Arial" charset="0"/>
            </a:endParaRPr>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1788021"/>
            <a:ext cx="3429000"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Straight Connector 10"/>
          <p:cNvCxnSpPr/>
          <p:nvPr/>
        </p:nvCxnSpPr>
        <p:spPr>
          <a:xfrm>
            <a:off x="4191000" y="914400"/>
            <a:ext cx="0" cy="5005983"/>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4739041" y="795097"/>
            <a:ext cx="2937792" cy="646331"/>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Processor CPU</a:t>
            </a:r>
            <a:endParaRPr lang="en-US" sz="36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9" name="Rectangle 18"/>
          <p:cNvSpPr/>
          <p:nvPr/>
        </p:nvSpPr>
        <p:spPr>
          <a:xfrm>
            <a:off x="1625653" y="811891"/>
            <a:ext cx="1335623" cy="646331"/>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Inside</a:t>
            </a:r>
            <a:endParaRPr lang="en-US" sz="36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1024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00561" y="2476500"/>
            <a:ext cx="3743325" cy="190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57818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duotone>
              <a:prstClr val="black"/>
              <a:schemeClr val="tx2">
                <a:tint val="45000"/>
                <a:satMod val="400000"/>
              </a:schemeClr>
            </a:duotone>
            <a:extLst>
              <a:ext uri="{BEBA8EAE-BF5A-486C-A8C5-ECC9F3942E4B}">
                <a14:imgProps xmlns:a14="http://schemas.microsoft.com/office/drawing/2010/main">
                  <a14:imgLayer r:embed="rId4">
                    <a14:imgEffect>
                      <a14:artisticGlowEdges/>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angle 4"/>
          <p:cNvSpPr/>
          <p:nvPr/>
        </p:nvSpPr>
        <p:spPr>
          <a:xfrm>
            <a:off x="514350" y="0"/>
            <a:ext cx="3451586" cy="769441"/>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4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The computer</a:t>
            </a:r>
            <a:endParaRPr lang="en-US" sz="4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2" name="Rounded Rectangle 1"/>
          <p:cNvSpPr/>
          <p:nvPr/>
        </p:nvSpPr>
        <p:spPr>
          <a:xfrm>
            <a:off x="514350" y="811891"/>
            <a:ext cx="8115300" cy="5005983"/>
          </a:xfrm>
          <a:prstGeom prst="roundRect">
            <a:avLst/>
          </a:prstGeom>
          <a:ln/>
        </p:spPr>
        <p:style>
          <a:lnRef idx="2">
            <a:schemeClr val="dk1"/>
          </a:lnRef>
          <a:fillRef idx="1">
            <a:schemeClr val="lt1"/>
          </a:fillRef>
          <a:effectRef idx="0">
            <a:schemeClr val="dk1"/>
          </a:effectRef>
          <a:fontRef idx="minor">
            <a:schemeClr val="dk1"/>
          </a:fontRef>
        </p:style>
        <p:txBody>
          <a:bodyPr rtlCol="0" anchor="t" anchorCtr="0"/>
          <a:lstStyle/>
          <a:p>
            <a:pPr algn="ctr"/>
            <a:endParaRPr lang="en-US" dirty="0"/>
          </a:p>
        </p:txBody>
      </p:sp>
      <p:sp>
        <p:nvSpPr>
          <p:cNvPr id="8" name="Rectangle 3"/>
          <p:cNvSpPr>
            <a:spLocks noChangeArrowheads="1"/>
          </p:cNvSpPr>
          <p:nvPr/>
        </p:nvSpPr>
        <p:spPr bwMode="auto">
          <a:xfrm>
            <a:off x="0" y="-589345"/>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cs typeface="Arial" charset="0"/>
            </a:endParaRPr>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1788021"/>
            <a:ext cx="3429000"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Straight Connector 10"/>
          <p:cNvCxnSpPr/>
          <p:nvPr/>
        </p:nvCxnSpPr>
        <p:spPr>
          <a:xfrm>
            <a:off x="4191000" y="914400"/>
            <a:ext cx="0" cy="5005983"/>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4706694" y="795097"/>
            <a:ext cx="3002490" cy="646331"/>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Computer fans</a:t>
            </a:r>
            <a:endParaRPr lang="en-US" sz="36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9" name="Rectangle 18"/>
          <p:cNvSpPr/>
          <p:nvPr/>
        </p:nvSpPr>
        <p:spPr>
          <a:xfrm>
            <a:off x="1625653" y="811891"/>
            <a:ext cx="1335623" cy="646331"/>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Inside</a:t>
            </a:r>
            <a:endParaRPr lang="en-US" sz="36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11266" name="Picture 2" descr="http://www.burntlatke.com/jpg600/fan-usedfans.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05337" y="1431903"/>
            <a:ext cx="3543300" cy="34960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90145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duotone>
              <a:prstClr val="black"/>
              <a:schemeClr val="tx2">
                <a:tint val="45000"/>
                <a:satMod val="400000"/>
              </a:schemeClr>
            </a:duotone>
            <a:extLst>
              <a:ext uri="{BEBA8EAE-BF5A-486C-A8C5-ECC9F3942E4B}">
                <a14:imgProps xmlns:a14="http://schemas.microsoft.com/office/drawing/2010/main">
                  <a14:imgLayer r:embed="rId4">
                    <a14:imgEffect>
                      <a14:artisticGlowEdges/>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angle 4"/>
          <p:cNvSpPr/>
          <p:nvPr/>
        </p:nvSpPr>
        <p:spPr>
          <a:xfrm>
            <a:off x="514350" y="0"/>
            <a:ext cx="3451586" cy="769441"/>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4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The computer</a:t>
            </a:r>
            <a:endParaRPr lang="en-US" sz="4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2" name="Rounded Rectangle 1"/>
          <p:cNvSpPr/>
          <p:nvPr/>
        </p:nvSpPr>
        <p:spPr>
          <a:xfrm>
            <a:off x="514350" y="726932"/>
            <a:ext cx="8115300" cy="5005983"/>
          </a:xfrm>
          <a:prstGeom prst="roundRect">
            <a:avLst/>
          </a:prstGeom>
          <a:ln/>
        </p:spPr>
        <p:style>
          <a:lnRef idx="2">
            <a:schemeClr val="dk1"/>
          </a:lnRef>
          <a:fillRef idx="1">
            <a:schemeClr val="lt1"/>
          </a:fillRef>
          <a:effectRef idx="0">
            <a:schemeClr val="dk1"/>
          </a:effectRef>
          <a:fontRef idx="minor">
            <a:schemeClr val="dk1"/>
          </a:fontRef>
        </p:style>
        <p:txBody>
          <a:bodyPr rtlCol="0" anchor="t" anchorCtr="0"/>
          <a:lstStyle/>
          <a:p>
            <a:pPr algn="ctr"/>
            <a:endParaRPr lang="en-US" dirty="0"/>
          </a:p>
        </p:txBody>
      </p:sp>
      <p:sp>
        <p:nvSpPr>
          <p:cNvPr id="8" name="Rectangle 3"/>
          <p:cNvSpPr>
            <a:spLocks noChangeArrowheads="1"/>
          </p:cNvSpPr>
          <p:nvPr/>
        </p:nvSpPr>
        <p:spPr bwMode="auto">
          <a:xfrm>
            <a:off x="0" y="-589345"/>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cs typeface="Arial" charset="0"/>
            </a:endParaRPr>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1788021"/>
            <a:ext cx="3429000"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Straight Connector 10"/>
          <p:cNvCxnSpPr/>
          <p:nvPr/>
        </p:nvCxnSpPr>
        <p:spPr>
          <a:xfrm>
            <a:off x="4191000" y="914400"/>
            <a:ext cx="0" cy="5005983"/>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4706694" y="795097"/>
            <a:ext cx="3002490" cy="646331"/>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Computer fans</a:t>
            </a:r>
            <a:endParaRPr lang="en-US" sz="36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9" name="Rectangle 18"/>
          <p:cNvSpPr/>
          <p:nvPr/>
        </p:nvSpPr>
        <p:spPr>
          <a:xfrm>
            <a:off x="1625653" y="811891"/>
            <a:ext cx="1335623" cy="646331"/>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Inside</a:t>
            </a:r>
            <a:endParaRPr lang="en-US" sz="36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12290" name="Picture 2" descr="https://encrypted-tbn1.gstatic.com/images?q=tbn:ANd9GcRdpMTidcHkAJDAzjMVp14g6IGGWIN7ovu0ISWHX0L5ViM7lDX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0" y="1524000"/>
            <a:ext cx="1447800" cy="1447800"/>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http://www.o-digital.com/uploads/2207/2208-1/SATA_ATA_Computer_Cable_Available_in_Infiniband_Screw_Shielding_Type_907.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07939" y="1870287"/>
            <a:ext cx="1689384" cy="1689384"/>
          </a:xfrm>
          <a:prstGeom prst="rect">
            <a:avLst/>
          </a:prstGeom>
          <a:noFill/>
          <a:extLst>
            <a:ext uri="{909E8E84-426E-40DD-AFC4-6F175D3DCCD1}">
              <a14:hiddenFill xmlns:a14="http://schemas.microsoft.com/office/drawing/2010/main">
                <a:solidFill>
                  <a:srgbClr val="FFFFFF"/>
                </a:solidFill>
              </a14:hiddenFill>
            </a:ext>
          </a:extLst>
        </p:spPr>
      </p:pic>
      <p:pic>
        <p:nvPicPr>
          <p:cNvPr id="12294" name="Picture 6" descr="Computer Cables &amp; Accessories"/>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61223" y="3801516"/>
            <a:ext cx="3868377" cy="11605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45569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duotone>
              <a:prstClr val="black"/>
              <a:schemeClr val="tx2">
                <a:tint val="45000"/>
                <a:satMod val="400000"/>
              </a:schemeClr>
            </a:duotone>
            <a:extLst>
              <a:ext uri="{BEBA8EAE-BF5A-486C-A8C5-ECC9F3942E4B}">
                <a14:imgProps xmlns:a14="http://schemas.microsoft.com/office/drawing/2010/main">
                  <a14:imgLayer r:embed="rId3">
                    <a14:imgEffect>
                      <a14:artisticGlowEdges/>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angle 4"/>
          <p:cNvSpPr/>
          <p:nvPr/>
        </p:nvSpPr>
        <p:spPr>
          <a:xfrm>
            <a:off x="152400" y="76200"/>
            <a:ext cx="6077754" cy="923330"/>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Parts of a Computer </a:t>
            </a: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2" name="Rounded Rectangle 1"/>
          <p:cNvSpPr/>
          <p:nvPr/>
        </p:nvSpPr>
        <p:spPr>
          <a:xfrm>
            <a:off x="533400" y="1447800"/>
            <a:ext cx="8153400" cy="3810000"/>
          </a:xfrm>
          <a:prstGeom prst="roundRect">
            <a:avLst/>
          </a:prstGeom>
          <a:solidFill>
            <a:schemeClr val="dk1">
              <a:alpha val="83000"/>
            </a:schemeClr>
          </a:solidFill>
          <a:ln>
            <a:solidFill>
              <a:schemeClr val="tx1">
                <a:lumMod val="50000"/>
                <a:lumOff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lvl="0" algn="ctr"/>
            <a:r>
              <a:rPr lang="en-US" altLang="en-US" b="1" dirty="0" smtClean="0">
                <a:solidFill>
                  <a:schemeClr val="bg1"/>
                </a:solidFill>
                <a:latin typeface="Arial" charset="0"/>
                <a:cs typeface="Arial" charset="0"/>
              </a:rPr>
              <a:t>Parts </a:t>
            </a:r>
            <a:r>
              <a:rPr lang="en-US" altLang="en-US" b="1" dirty="0">
                <a:solidFill>
                  <a:schemeClr val="bg1"/>
                </a:solidFill>
                <a:latin typeface="Arial" charset="0"/>
                <a:cs typeface="Arial" charset="0"/>
              </a:rPr>
              <a:t>of the </a:t>
            </a:r>
            <a:r>
              <a:rPr lang="en-US" altLang="en-US" b="1" dirty="0" smtClean="0">
                <a:solidFill>
                  <a:schemeClr val="bg1"/>
                </a:solidFill>
                <a:latin typeface="Arial" charset="0"/>
                <a:cs typeface="Arial" charset="0"/>
              </a:rPr>
              <a:t>computer</a:t>
            </a:r>
            <a:br>
              <a:rPr lang="en-US" altLang="en-US" b="1" dirty="0" smtClean="0">
                <a:solidFill>
                  <a:schemeClr val="bg1"/>
                </a:solidFill>
                <a:latin typeface="Arial" charset="0"/>
                <a:cs typeface="Arial" charset="0"/>
              </a:rPr>
            </a:br>
            <a:endParaRPr lang="en-US" altLang="en-US" b="1" dirty="0" smtClean="0">
              <a:solidFill>
                <a:schemeClr val="bg1"/>
              </a:solidFill>
              <a:latin typeface="Arial" charset="0"/>
              <a:cs typeface="Arial" charset="0"/>
            </a:endParaRPr>
          </a:p>
          <a:p>
            <a:pPr lvl="0" algn="ctr"/>
            <a:r>
              <a:rPr lang="en-US" b="1" dirty="0">
                <a:solidFill>
                  <a:schemeClr val="bg1"/>
                </a:solidFill>
                <a:latin typeface="Arial" charset="0"/>
                <a:cs typeface="Arial" charset="0"/>
              </a:rPr>
              <a:t>Identification of the key </a:t>
            </a:r>
            <a:r>
              <a:rPr lang="en-US" b="1" dirty="0" smtClean="0">
                <a:solidFill>
                  <a:schemeClr val="bg1"/>
                </a:solidFill>
                <a:latin typeface="Arial" charset="0"/>
                <a:cs typeface="Arial" charset="0"/>
              </a:rPr>
              <a:t>input </a:t>
            </a:r>
            <a:r>
              <a:rPr lang="en-US" b="1" dirty="0">
                <a:solidFill>
                  <a:schemeClr val="bg1"/>
                </a:solidFill>
                <a:latin typeface="Arial" charset="0"/>
                <a:cs typeface="Arial" charset="0"/>
              </a:rPr>
              <a:t>devices, their uses, </a:t>
            </a:r>
            <a:r>
              <a:rPr lang="en-US" b="1" dirty="0" smtClean="0">
                <a:solidFill>
                  <a:schemeClr val="bg1"/>
                </a:solidFill>
                <a:latin typeface="Arial" charset="0"/>
                <a:cs typeface="Arial" charset="0"/>
              </a:rPr>
              <a:t/>
            </a:r>
            <a:br>
              <a:rPr lang="en-US" b="1" dirty="0" smtClean="0">
                <a:solidFill>
                  <a:schemeClr val="bg1"/>
                </a:solidFill>
                <a:latin typeface="Arial" charset="0"/>
                <a:cs typeface="Arial" charset="0"/>
              </a:rPr>
            </a:br>
            <a:r>
              <a:rPr lang="en-US" b="1" dirty="0" smtClean="0">
                <a:solidFill>
                  <a:schemeClr val="bg1"/>
                </a:solidFill>
                <a:latin typeface="Arial" charset="0"/>
                <a:cs typeface="Arial" charset="0"/>
              </a:rPr>
              <a:t>and </a:t>
            </a:r>
            <a:r>
              <a:rPr lang="en-US" b="1" dirty="0">
                <a:solidFill>
                  <a:schemeClr val="bg1"/>
                </a:solidFill>
                <a:latin typeface="Arial" charset="0"/>
                <a:cs typeface="Arial" charset="0"/>
              </a:rPr>
              <a:t>advantages and disadvantages</a:t>
            </a:r>
            <a:r>
              <a:rPr lang="en-US" b="1" dirty="0" smtClean="0">
                <a:solidFill>
                  <a:schemeClr val="bg1"/>
                </a:solidFill>
                <a:latin typeface="Arial" charset="0"/>
                <a:cs typeface="Arial" charset="0"/>
              </a:rPr>
              <a:t>.</a:t>
            </a:r>
            <a:br>
              <a:rPr lang="en-US" b="1" dirty="0" smtClean="0">
                <a:solidFill>
                  <a:schemeClr val="bg1"/>
                </a:solidFill>
                <a:latin typeface="Arial" charset="0"/>
                <a:cs typeface="Arial" charset="0"/>
              </a:rPr>
            </a:br>
            <a:endParaRPr lang="en-US" altLang="en-US" b="1" dirty="0">
              <a:solidFill>
                <a:schemeClr val="bg1"/>
              </a:solidFill>
              <a:latin typeface="Arial" charset="0"/>
              <a:cs typeface="Arial" charset="0"/>
            </a:endParaRPr>
          </a:p>
          <a:p>
            <a:pPr lvl="0" algn="ctr"/>
            <a:r>
              <a:rPr lang="en-US" altLang="en-US" b="1" dirty="0">
                <a:solidFill>
                  <a:schemeClr val="bg1"/>
                </a:solidFill>
                <a:latin typeface="Arial" charset="0"/>
                <a:cs typeface="Arial" charset="0"/>
              </a:rPr>
              <a:t>Identification of the key output devices, their uses, </a:t>
            </a:r>
            <a:r>
              <a:rPr lang="en-US" altLang="en-US" b="1" dirty="0" smtClean="0">
                <a:solidFill>
                  <a:schemeClr val="bg1"/>
                </a:solidFill>
                <a:latin typeface="Arial" charset="0"/>
                <a:cs typeface="Arial" charset="0"/>
              </a:rPr>
              <a:t/>
            </a:r>
            <a:br>
              <a:rPr lang="en-US" altLang="en-US" b="1" dirty="0" smtClean="0">
                <a:solidFill>
                  <a:schemeClr val="bg1"/>
                </a:solidFill>
                <a:latin typeface="Arial" charset="0"/>
                <a:cs typeface="Arial" charset="0"/>
              </a:rPr>
            </a:br>
            <a:r>
              <a:rPr lang="en-US" altLang="en-US" b="1" dirty="0" smtClean="0">
                <a:solidFill>
                  <a:schemeClr val="bg1"/>
                </a:solidFill>
                <a:latin typeface="Arial" charset="0"/>
                <a:cs typeface="Arial" charset="0"/>
              </a:rPr>
              <a:t>and </a:t>
            </a:r>
            <a:r>
              <a:rPr lang="en-US" altLang="en-US" b="1" dirty="0">
                <a:solidFill>
                  <a:schemeClr val="bg1"/>
                </a:solidFill>
                <a:latin typeface="Arial" charset="0"/>
                <a:cs typeface="Arial" charset="0"/>
              </a:rPr>
              <a:t>advantages and disadvantages.</a:t>
            </a:r>
          </a:p>
          <a:p>
            <a:pPr algn="ctr"/>
            <a:endParaRPr lang="en-US" dirty="0"/>
          </a:p>
        </p:txBody>
      </p:sp>
      <p:sp>
        <p:nvSpPr>
          <p:cNvPr id="8" name="Rectangle 3"/>
          <p:cNvSpPr>
            <a:spLocks noChangeArrowheads="1"/>
          </p:cNvSpPr>
          <p:nvPr/>
        </p:nvSpPr>
        <p:spPr bwMode="auto">
          <a:xfrm>
            <a:off x="0" y="-589345"/>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cs typeface="Arial" charset="0"/>
            </a:endParaRPr>
          </a:p>
        </p:txBody>
      </p:sp>
    </p:spTree>
    <p:extLst>
      <p:ext uri="{BB962C8B-B14F-4D97-AF65-F5344CB8AC3E}">
        <p14:creationId xmlns:p14="http://schemas.microsoft.com/office/powerpoint/2010/main" val="2013768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duotone>
              <a:prstClr val="black"/>
              <a:schemeClr val="tx2">
                <a:tint val="45000"/>
                <a:satMod val="400000"/>
              </a:schemeClr>
            </a:duotone>
            <a:extLst>
              <a:ext uri="{BEBA8EAE-BF5A-486C-A8C5-ECC9F3942E4B}">
                <a14:imgProps xmlns:a14="http://schemas.microsoft.com/office/drawing/2010/main">
                  <a14:imgLayer r:embed="rId3">
                    <a14:imgEffect>
                      <a14:artisticGlowEdges/>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angle 4"/>
          <p:cNvSpPr/>
          <p:nvPr/>
        </p:nvSpPr>
        <p:spPr>
          <a:xfrm>
            <a:off x="152400" y="76200"/>
            <a:ext cx="6077754" cy="923330"/>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Parts of a Computer </a:t>
            </a: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2" name="Rounded Rectangle 1"/>
          <p:cNvSpPr/>
          <p:nvPr/>
        </p:nvSpPr>
        <p:spPr>
          <a:xfrm>
            <a:off x="3048000" y="1600200"/>
            <a:ext cx="1905000" cy="1438870"/>
          </a:xfrm>
          <a:prstGeom prst="roundRect">
            <a:avLst/>
          </a:prstGeom>
          <a:solidFill>
            <a:schemeClr val="dk1">
              <a:alpha val="83000"/>
            </a:schemeClr>
          </a:solidFill>
          <a:ln>
            <a:solidFill>
              <a:schemeClr val="tx1">
                <a:lumMod val="50000"/>
                <a:lumOff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lvl="0" algn="ctr"/>
            <a:r>
              <a:rPr lang="en-US" altLang="en-US" b="1" dirty="0" smtClean="0">
                <a:solidFill>
                  <a:srgbClr val="FFC000"/>
                </a:solidFill>
                <a:effectLst>
                  <a:outerShdw blurRad="38100" dist="38100" dir="2700000" algn="tl">
                    <a:srgbClr val="000000">
                      <a:alpha val="43137"/>
                    </a:srgbClr>
                  </a:outerShdw>
                </a:effectLst>
                <a:latin typeface="Arial" charset="0"/>
                <a:cs typeface="Arial" charset="0"/>
              </a:rPr>
              <a:t>The Computer</a:t>
            </a:r>
          </a:p>
          <a:p>
            <a:pPr algn="ctr"/>
            <a:endParaRPr lang="en-US" dirty="0"/>
          </a:p>
        </p:txBody>
      </p:sp>
      <p:sp>
        <p:nvSpPr>
          <p:cNvPr id="8" name="Rectangle 3"/>
          <p:cNvSpPr>
            <a:spLocks noChangeArrowheads="1"/>
          </p:cNvSpPr>
          <p:nvPr/>
        </p:nvSpPr>
        <p:spPr bwMode="auto">
          <a:xfrm>
            <a:off x="0" y="-589345"/>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cs typeface="Arial" charset="0"/>
            </a:endParaRPr>
          </a:p>
        </p:txBody>
      </p:sp>
      <p:sp>
        <p:nvSpPr>
          <p:cNvPr id="6" name="Rounded Rectangle 5"/>
          <p:cNvSpPr/>
          <p:nvPr/>
        </p:nvSpPr>
        <p:spPr>
          <a:xfrm>
            <a:off x="914400" y="3124200"/>
            <a:ext cx="1905000" cy="1438870"/>
          </a:xfrm>
          <a:prstGeom prst="roundRect">
            <a:avLst/>
          </a:prstGeom>
          <a:solidFill>
            <a:schemeClr val="dk1">
              <a:alpha val="83000"/>
            </a:schemeClr>
          </a:solidFill>
          <a:ln>
            <a:solidFill>
              <a:schemeClr val="tx1">
                <a:lumMod val="50000"/>
                <a:lumOff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lvl="0" algn="ctr"/>
            <a:r>
              <a:rPr lang="en-US" altLang="en-US" b="1" dirty="0" smtClean="0">
                <a:solidFill>
                  <a:srgbClr val="FFC000"/>
                </a:solidFill>
                <a:effectLst>
                  <a:outerShdw blurRad="38100" dist="38100" dir="2700000" algn="tl">
                    <a:srgbClr val="000000">
                      <a:alpha val="43137"/>
                    </a:srgbClr>
                  </a:outerShdw>
                </a:effectLst>
                <a:latin typeface="Arial" charset="0"/>
                <a:cs typeface="Arial" charset="0"/>
              </a:rPr>
              <a:t>Input devices</a:t>
            </a:r>
          </a:p>
          <a:p>
            <a:pPr algn="ctr"/>
            <a:endParaRPr lang="en-US" dirty="0"/>
          </a:p>
        </p:txBody>
      </p:sp>
      <p:sp>
        <p:nvSpPr>
          <p:cNvPr id="7" name="Rounded Rectangle 6"/>
          <p:cNvSpPr/>
          <p:nvPr/>
        </p:nvSpPr>
        <p:spPr>
          <a:xfrm>
            <a:off x="6096000" y="3124200"/>
            <a:ext cx="1905000" cy="1438870"/>
          </a:xfrm>
          <a:prstGeom prst="roundRect">
            <a:avLst/>
          </a:prstGeom>
          <a:solidFill>
            <a:schemeClr val="dk1">
              <a:alpha val="83000"/>
            </a:schemeClr>
          </a:solidFill>
          <a:ln>
            <a:solidFill>
              <a:schemeClr val="tx1">
                <a:lumMod val="50000"/>
                <a:lumOff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lvl="0" algn="ctr"/>
            <a:r>
              <a:rPr lang="en-US" altLang="en-US" b="1" dirty="0" smtClean="0">
                <a:solidFill>
                  <a:srgbClr val="FFC000"/>
                </a:solidFill>
                <a:effectLst>
                  <a:outerShdw blurRad="38100" dist="38100" dir="2700000" algn="tl">
                    <a:srgbClr val="000000">
                      <a:alpha val="43137"/>
                    </a:srgbClr>
                  </a:outerShdw>
                </a:effectLst>
                <a:latin typeface="Arial" charset="0"/>
                <a:cs typeface="Arial" charset="0"/>
              </a:rPr>
              <a:t>Output devices</a:t>
            </a:r>
          </a:p>
          <a:p>
            <a:pPr algn="ctr"/>
            <a:endParaRPr lang="en-US" dirty="0"/>
          </a:p>
        </p:txBody>
      </p:sp>
      <p:sp>
        <p:nvSpPr>
          <p:cNvPr id="3" name="Bent-Up Arrow 2"/>
          <p:cNvSpPr/>
          <p:nvPr/>
        </p:nvSpPr>
        <p:spPr>
          <a:xfrm rot="16200000" flipV="1">
            <a:off x="1921668" y="1997868"/>
            <a:ext cx="1066800" cy="1185863"/>
          </a:xfrm>
          <a:prstGeom prst="bentUpArrow">
            <a:avLst>
              <a:gd name="adj1" fmla="val 15625"/>
              <a:gd name="adj2" fmla="val 24330"/>
              <a:gd name="adj3" fmla="val 50000"/>
            </a:avLst>
          </a:prstGeom>
          <a:solidFill>
            <a:srgbClr val="FFC000"/>
          </a:solidFill>
          <a:ln>
            <a:solidFill>
              <a:schemeClr val="tx1"/>
            </a:solidFill>
          </a:ln>
        </p:spPr>
        <p:style>
          <a:lnRef idx="3">
            <a:schemeClr val="lt1"/>
          </a:lnRef>
          <a:fillRef idx="1">
            <a:schemeClr val="accent6"/>
          </a:fillRef>
          <a:effectRef idx="1">
            <a:schemeClr val="accent6"/>
          </a:effectRef>
          <a:fontRef idx="minor">
            <a:schemeClr val="lt1"/>
          </a:fontRef>
        </p:style>
        <p:txBody>
          <a:bodyPr rtlCol="0" anchor="ctr"/>
          <a:lstStyle/>
          <a:p>
            <a:pPr algn="ctr"/>
            <a:endParaRPr lang="en-US"/>
          </a:p>
        </p:txBody>
      </p:sp>
      <p:sp>
        <p:nvSpPr>
          <p:cNvPr id="9" name="Bent-Up Arrow 8"/>
          <p:cNvSpPr/>
          <p:nvPr/>
        </p:nvSpPr>
        <p:spPr>
          <a:xfrm flipV="1">
            <a:off x="4953000" y="2249090"/>
            <a:ext cx="2362200" cy="875110"/>
          </a:xfrm>
          <a:prstGeom prst="bentUpArrow">
            <a:avLst>
              <a:gd name="adj1" fmla="val 15625"/>
              <a:gd name="adj2" fmla="val 24330"/>
              <a:gd name="adj3" fmla="val 50000"/>
            </a:avLst>
          </a:prstGeom>
          <a:solidFill>
            <a:srgbClr val="FFC000"/>
          </a:solidFill>
          <a:ln>
            <a:solidFill>
              <a:schemeClr val="tx1"/>
            </a:solidFill>
          </a:ln>
        </p:spPr>
        <p:style>
          <a:lnRef idx="3">
            <a:schemeClr val="lt1"/>
          </a:lnRef>
          <a:fillRef idx="1">
            <a:schemeClr val="accent6"/>
          </a:fillRef>
          <a:effectRef idx="1">
            <a:schemeClr val="accent6"/>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555883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duotone>
              <a:prstClr val="black"/>
              <a:schemeClr val="tx2">
                <a:tint val="45000"/>
                <a:satMod val="400000"/>
              </a:schemeClr>
            </a:duotone>
            <a:extLst>
              <a:ext uri="{BEBA8EAE-BF5A-486C-A8C5-ECC9F3942E4B}">
                <a14:imgProps xmlns:a14="http://schemas.microsoft.com/office/drawing/2010/main">
                  <a14:imgLayer r:embed="rId3">
                    <a14:imgEffect>
                      <a14:artisticGlowEdges/>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angle 4"/>
          <p:cNvSpPr/>
          <p:nvPr/>
        </p:nvSpPr>
        <p:spPr>
          <a:xfrm>
            <a:off x="514350" y="0"/>
            <a:ext cx="3451586" cy="769441"/>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4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The computer</a:t>
            </a:r>
            <a:endParaRPr lang="en-US" sz="4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2" name="Rounded Rectangle 1"/>
          <p:cNvSpPr/>
          <p:nvPr/>
        </p:nvSpPr>
        <p:spPr>
          <a:xfrm>
            <a:off x="514350" y="856653"/>
            <a:ext cx="8115300" cy="5005983"/>
          </a:xfrm>
          <a:prstGeom prst="roundRect">
            <a:avLst/>
          </a:prstGeom>
          <a:ln/>
        </p:spPr>
        <p:style>
          <a:lnRef idx="2">
            <a:schemeClr val="dk1"/>
          </a:lnRef>
          <a:fillRef idx="1">
            <a:schemeClr val="lt1"/>
          </a:fillRef>
          <a:effectRef idx="0">
            <a:schemeClr val="dk1"/>
          </a:effectRef>
          <a:fontRef idx="minor">
            <a:schemeClr val="dk1"/>
          </a:fontRef>
        </p:style>
        <p:txBody>
          <a:bodyPr rtlCol="0" anchor="t" anchorCtr="0"/>
          <a:lstStyle/>
          <a:p>
            <a:pPr algn="ctr"/>
            <a:endParaRPr lang="en-US" dirty="0"/>
          </a:p>
        </p:txBody>
      </p:sp>
      <p:sp>
        <p:nvSpPr>
          <p:cNvPr id="8" name="Rectangle 3"/>
          <p:cNvSpPr>
            <a:spLocks noChangeArrowheads="1"/>
          </p:cNvSpPr>
          <p:nvPr/>
        </p:nvSpPr>
        <p:spPr bwMode="auto">
          <a:xfrm>
            <a:off x="0" y="-589345"/>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cs typeface="Arial" charset="0"/>
            </a:endParaRP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788021"/>
            <a:ext cx="3429000"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Straight Connector 10"/>
          <p:cNvCxnSpPr/>
          <p:nvPr/>
        </p:nvCxnSpPr>
        <p:spPr>
          <a:xfrm>
            <a:off x="4191000" y="914400"/>
            <a:ext cx="0" cy="5005983"/>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53200" y="1540436"/>
            <a:ext cx="1355164" cy="13551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1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62945" y="1488407"/>
            <a:ext cx="1653012" cy="16357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1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53200" y="3200400"/>
            <a:ext cx="1600200" cy="903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1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743951" y="3200400"/>
            <a:ext cx="1090999" cy="1090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16"/>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298976" y="4495800"/>
            <a:ext cx="1716280" cy="1147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Rectangle 17"/>
          <p:cNvSpPr/>
          <p:nvPr/>
        </p:nvSpPr>
        <p:spPr>
          <a:xfrm>
            <a:off x="4477326" y="795097"/>
            <a:ext cx="3461204" cy="646331"/>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Input and output</a:t>
            </a:r>
            <a:endParaRPr lang="en-US" sz="36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9" name="Rectangle 18"/>
          <p:cNvSpPr/>
          <p:nvPr/>
        </p:nvSpPr>
        <p:spPr>
          <a:xfrm>
            <a:off x="1625653" y="811891"/>
            <a:ext cx="1335623" cy="646331"/>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Inside</a:t>
            </a:r>
            <a:endParaRPr lang="en-US" sz="36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15746001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duotone>
              <a:prstClr val="black"/>
              <a:schemeClr val="tx2">
                <a:tint val="45000"/>
                <a:satMod val="400000"/>
              </a:schemeClr>
            </a:duotone>
            <a:extLst>
              <a:ext uri="{BEBA8EAE-BF5A-486C-A8C5-ECC9F3942E4B}">
                <a14:imgProps xmlns:a14="http://schemas.microsoft.com/office/drawing/2010/main">
                  <a14:imgLayer r:embed="rId4">
                    <a14:imgEffect>
                      <a14:artisticGlowEdges/>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angle 4"/>
          <p:cNvSpPr/>
          <p:nvPr/>
        </p:nvSpPr>
        <p:spPr>
          <a:xfrm>
            <a:off x="514350" y="0"/>
            <a:ext cx="3451586" cy="769441"/>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4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The computer</a:t>
            </a:r>
            <a:endParaRPr lang="en-US" sz="4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2" name="Rounded Rectangle 1"/>
          <p:cNvSpPr/>
          <p:nvPr/>
        </p:nvSpPr>
        <p:spPr>
          <a:xfrm>
            <a:off x="514350" y="856653"/>
            <a:ext cx="8115300" cy="5005983"/>
          </a:xfrm>
          <a:prstGeom prst="roundRect">
            <a:avLst/>
          </a:prstGeom>
          <a:ln/>
        </p:spPr>
        <p:style>
          <a:lnRef idx="2">
            <a:schemeClr val="dk1"/>
          </a:lnRef>
          <a:fillRef idx="1">
            <a:schemeClr val="lt1"/>
          </a:fillRef>
          <a:effectRef idx="0">
            <a:schemeClr val="dk1"/>
          </a:effectRef>
          <a:fontRef idx="minor">
            <a:schemeClr val="dk1"/>
          </a:fontRef>
        </p:style>
        <p:txBody>
          <a:bodyPr rtlCol="0" anchor="t" anchorCtr="0"/>
          <a:lstStyle/>
          <a:p>
            <a:pPr algn="ctr"/>
            <a:endParaRPr lang="en-US" dirty="0"/>
          </a:p>
        </p:txBody>
      </p:sp>
      <p:sp>
        <p:nvSpPr>
          <p:cNvPr id="8" name="Rectangle 3"/>
          <p:cNvSpPr>
            <a:spLocks noChangeArrowheads="1"/>
          </p:cNvSpPr>
          <p:nvPr/>
        </p:nvSpPr>
        <p:spPr bwMode="auto">
          <a:xfrm>
            <a:off x="0" y="-589345"/>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cs typeface="Arial" charset="0"/>
            </a:endParaRPr>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1788021"/>
            <a:ext cx="3429000"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Straight Connector 10"/>
          <p:cNvCxnSpPr/>
          <p:nvPr/>
        </p:nvCxnSpPr>
        <p:spPr>
          <a:xfrm>
            <a:off x="4191000" y="914400"/>
            <a:ext cx="0" cy="5005983"/>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4821588" y="795097"/>
            <a:ext cx="2772682" cy="646331"/>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Motherboard</a:t>
            </a:r>
            <a:endParaRPr lang="en-US" sz="36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9" name="Rectangle 18"/>
          <p:cNvSpPr/>
          <p:nvPr/>
        </p:nvSpPr>
        <p:spPr>
          <a:xfrm>
            <a:off x="1625653" y="811891"/>
            <a:ext cx="1335623" cy="646331"/>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Inside</a:t>
            </a:r>
            <a:endParaRPr lang="en-US" sz="36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7170" name="Picture 2" descr="https://encrypted-tbn3.gstatic.com/images?q=tbn:ANd9GcRyF92ELzeghq7Nr90iYM-rHCXx4H64ytPRHC9lkiVJ0A2ZT_9Ae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0" y="1981200"/>
            <a:ext cx="3537480" cy="289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13851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duotone>
              <a:prstClr val="black"/>
              <a:schemeClr val="tx2">
                <a:tint val="45000"/>
                <a:satMod val="400000"/>
              </a:schemeClr>
            </a:duotone>
            <a:extLst>
              <a:ext uri="{BEBA8EAE-BF5A-486C-A8C5-ECC9F3942E4B}">
                <a14:imgProps xmlns:a14="http://schemas.microsoft.com/office/drawing/2010/main">
                  <a14:imgLayer r:embed="rId3">
                    <a14:imgEffect>
                      <a14:artisticGlowEdges/>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angle 4"/>
          <p:cNvSpPr/>
          <p:nvPr/>
        </p:nvSpPr>
        <p:spPr>
          <a:xfrm>
            <a:off x="514350" y="0"/>
            <a:ext cx="3451586" cy="769441"/>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4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The computer</a:t>
            </a:r>
            <a:endParaRPr lang="en-US" sz="4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2" name="Rounded Rectangle 1"/>
          <p:cNvSpPr/>
          <p:nvPr/>
        </p:nvSpPr>
        <p:spPr>
          <a:xfrm>
            <a:off x="419100" y="769441"/>
            <a:ext cx="8115300" cy="5005983"/>
          </a:xfrm>
          <a:prstGeom prst="roundRect">
            <a:avLst/>
          </a:prstGeom>
          <a:ln/>
        </p:spPr>
        <p:style>
          <a:lnRef idx="2">
            <a:schemeClr val="dk1"/>
          </a:lnRef>
          <a:fillRef idx="1">
            <a:schemeClr val="lt1"/>
          </a:fillRef>
          <a:effectRef idx="0">
            <a:schemeClr val="dk1"/>
          </a:effectRef>
          <a:fontRef idx="minor">
            <a:schemeClr val="dk1"/>
          </a:fontRef>
        </p:style>
        <p:txBody>
          <a:bodyPr rtlCol="0" anchor="t" anchorCtr="0"/>
          <a:lstStyle/>
          <a:p>
            <a:pPr algn="ctr"/>
            <a:endParaRPr lang="en-US" dirty="0"/>
          </a:p>
        </p:txBody>
      </p:sp>
      <p:sp>
        <p:nvSpPr>
          <p:cNvPr id="8" name="Rectangle 3"/>
          <p:cNvSpPr>
            <a:spLocks noChangeArrowheads="1"/>
          </p:cNvSpPr>
          <p:nvPr/>
        </p:nvSpPr>
        <p:spPr bwMode="auto">
          <a:xfrm>
            <a:off x="0" y="-589345"/>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cs typeface="Arial" charset="0"/>
            </a:endParaRP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788021"/>
            <a:ext cx="3429000"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Straight Connector 10"/>
          <p:cNvCxnSpPr/>
          <p:nvPr/>
        </p:nvCxnSpPr>
        <p:spPr>
          <a:xfrm>
            <a:off x="4191000" y="914400"/>
            <a:ext cx="0" cy="5005983"/>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5097049" y="795097"/>
            <a:ext cx="2221763" cy="646331"/>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Soundcard</a:t>
            </a:r>
            <a:endParaRPr lang="en-US" sz="36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9" name="Rectangle 18"/>
          <p:cNvSpPr/>
          <p:nvPr/>
        </p:nvSpPr>
        <p:spPr>
          <a:xfrm>
            <a:off x="1625653" y="811891"/>
            <a:ext cx="1335623" cy="646331"/>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Inside</a:t>
            </a:r>
            <a:endParaRPr lang="en-US" sz="36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AutoShape 2" descr="data:image/jpeg;base64,/9j/4AAQSkZJRgABAQAAAQABAAD/2wCEAAkGBxQSEhUUExQWFhUXGBoXFxgXFxgdHxoYGh0dGBwdGhcYHiggHSAmHBgfITEjJSkrLi4uGB8zODMsNygtLisBCgoKDg0OGhAQGzQmHyQsLCwtLCwsLCwsNCwsLCwsLC8sLCwsLCwsLDQsLCwsLDQsNCwsLCwsLCwsLCwsLCwsLP/AABEIAJ8BPgMBIgACEQEDEQH/xAAcAAEAAgMBAQEAAAAAAAAAAAAABQYDBAcCAQj/xABBEAACAQIEBAQDBQcBBgcAAAABAgMAEQQSITEFIkFRBhNhcTKBkQcjQqGxFFJiwdHh8PEVM3KCksJDU2NzorLS/8QAGgEBAAMBAQEAAAAAAAAAAAAAAAECAwQFBv/EAC4RAAICAQMCAwgCAwEAAAAAAAABAhEDEiExBEETUfAFImFxgaGxwTLxkdHhFP/aAAwDAQACEQMRAD8A7hSlKggUpSgFKUoBSlKAUpSgFKUoBSlKAUpSgFKVA8a8URQMY1+9n6RIRcf8TbL+vpQhtLknqVxviXibFyv5krPGq3CrExAU/qT6n6Vrw+NsZH8MzMP/AFArfyv+dFuc8urhHk7ZSuV4X7TMQq3kihk1tZS6H31zA/QVNYX7TICoaSGWME2uMrfob/lQvHqMb7l6pVcwvjjAvb78JfbzAy/mwtU1hMdFKLxyJIO6OrD6g0NVJPhmzSlKEilKUApSlAKUpQClKUApSlAKUpQClKUApSlAKUpQClKUApSlAKUpQClKUApVZ8U+MosI6wKDLipLeXCCF+I2Bdzoi3G5100Bql8S8f8AFcBIf27BQGJnyxtGzKD1sHJYMQO4XY/KUrJo61WlxTikWHXNK4XsN2b0VRqT7VzvG/ayGULFA8bH4nkyME9lRuY/lVXmxBxUrOmIMkgW5z3DBToTa2i37WqODLLOUFtGyd8R+P5p7ph7wx23/G3z/CPbX1qoNiWve5GltP6/zrZxkDYeTKWRja+huNf51q4iLIxBIuOxuKsqPGyzyTfvMyT4ssANgOnr3rFNlvy32G/evKkWN736VjzVJm23yZJUsdwdOleKLc6AXoL0IoyM5tlN7Dp767GhfQaAFb2ZdG/6hrXmVyxuTc15tVaROprhkthvEOJiVRHPKpF93LA/Jr1MYX7QsYigmSOQ3+F4+n/EhWqpLl0yX2F79+uwr5IoAFmuSNRY6VFI2WbJHiR0fCfae2XNLhhvb7uQE++VgLfWpjCfaPhGAL+bGDpdoyRf3W9cgeNgASLBttta3sJwqSUKAwAa5UMd7fp86h7HTj6nM3SVnasD4pwc1hHiYiTspcK3/S1j+VSyODqCD7VweHhYMZSQkMX1UKDyjc3669Kypw+SJD+zNI1mNyjlStulgbH5VGo6I9RKrcfXyO60rhcHizHxGwxD6dJFVvyYXqZwf2m4tf8AeRQyDuuZNPqwP0FTqJXV43zsdbpVBwn2nRkAyYaVRtmXKw/kalcJ9oOAfefy/wD3VZbe7EZR9aWjZZIvhk/xDHJCoZ76myqouWPYDrWpwLxFBi84he7RnLIpFip1Go9wRp2NV3xjxaOQYRsPKkgM+pjYOLZW/dOmvWob7Lwv7ZiSu5Vs/Pc6TyBbr+Eb2761JdO7OoUpSgFKUoBSlKAUpSgFKUoBSlKAUrXx+NjhjaSV1jRRdmYgAD3NUyH7WeHF3VnlQLs7ROFYdCDa4B6XAvUgsfiHxNhsEoM8gDNoka8zudgEjGp1qlYv7V3w7suJ4biIlKh47smYqdswJAU3vpckVy7xrx6XG4tsVbyeVUiy3uqKxKlj+9dje21x2vUtx7xnieIReTK0Pl8pyxrrdbbsxJ3F9LVbQW0kN4q4hiMdiTipAqscoRU/AqEsup3YX1PrsKycS49JiLftUsr2N183ZSRblsLDSox3kU2DhutrbAd6wSM0uhIA3HQadu5vWmksfWIDWRn9Lk6n0FSfA8Pibs0QcllOYKCcyhrFSRtbe1e4/DmITDvOxiVMt0bzFJzA8u22tbuGMuF4hDlZvvWcsBcKQdTYHQ2PWp5elFZNNUyRw2CEsUpQyJKnKwcWKMdm11PppWrBxbzsLE0iL5hzAORrkFtrAa3rJPxUmbEZyTI0caBACSTzAAadCfzFeeEcJURxjEeeqqttQBqCfMEZO+w11o1GMdzjyQjGDjHazAbWGuvUV9MZy5ul7fOvUbxhmsjWNwgY8w7E+tfABkdjfkW4sLgt0BrKzzPDTdI8BraikWJytdTrr+fvUjwzEJisGpKhHuy2GgzWtfUm2tu1aOHXISCqsdVtvY7XFt6NNbM1y9O8LVs+QyWbVcw6i+/0rK2Dk38tgpPY6D9a2uD8Ilma6o2UEgsLaMBcCx39qn5ImUL5iMDYXZlYX9iKzlKmbdN0vixt7eRTcQCrEbgdbaH2qe4b4dZk8yfMqkHKFIz3B3s2hFr6A3qxYDhiSRyTASM0RNlXKyk5C/MGUm1xaw7io6aYMnPLHC+ZpCSbszWBXluAAc1rKOlV12jR9HHG7lv9iMxXAlQMfNIUHl8xSt79iNL174NwuZJM1lXlIGcEg36jLsfU96lEwzNG0uIKuoS4yuDlkUnmykW2vpUZxbxKXW0TMgvbMcuZ9LGwG2uvzqLbJ8HGmmrvsjYxmIEcLOBGGZzH/vbnQ8zKtrjbc61jj8WxIAiRuq3szaHk6lR361W5HL2ZrBBso0v/AH9axSnMdrADTTp61ZQR2wx0t2TGOfCtZkndnYEsGWwB6XLW172rzDhpCrBGzLswUgj/AE9ahHX1t6d62eE8IfE3IYxQjR5dv+VP3m/Kjj8TKfSQbskCrRXWRb78rEixP4q+wzstkawTS5AubdbVK+IomjfNKGIdOVXZS626sLct97VD4hAgHMGBGhAO/bXeqWcMoPHL3XwS/CsZAs2ZR5RGUKjKWVgPiPLzBjb1r5g4P2OczRTgvNmdhAX1BkLASZgRYBrbamoiKLaR7hV2y75unt86z4fhjkpHGpV3UsS5y5vZjow61KfZGqzTjHf15Fvfx9io5GB8p9siZTcjsXUix91q2YDxlEyr5qPE5AuLZgD7rrb3FULhvA2iGcqWZutr5f71OYDAliND2rNzldI7sEHp1ZO/Yv2Dx8coujA/r9DWzUXwjh3li53/AM0qUroV9yWKUpQgUpSgFKUoBXiWQKpY7AEn2Gte6r3ifxHFBHIt875GGUHbQ2zN010+dCG0uTh/jbxfJi8cMQgZ8NG0bQRyrddApZvL2uTffUDtUr458TwY9R5eEMUgIvMcmZo1B5QF6X6HYVSbtGqo91KqqkNoduoNfVxDDrf31rfSuS9o9Li2Bs0bD10rWxEnmfCljuDbm09thXsZmJYNsrE9gotcADqAalMHwiQyKqLmGZSSGW5jlj8wEuOliAfWpbSLOuSFwqBrj8QVm36gXN+9T3BMUIMRGJYFkWbLlzpcgtlPKL6akjY7CrPgfDkMaxZbGSUEpZczFdA1zewC31Nra1tYfh8YxcWVFmCK0RLMpvIMpBFjzAZSLja9UWRN/Ay8R90QuLWBppwI0+7W6KC2RWUsDdb2DXUXPpW/xLgwnmieKYyeUC/lOzIzKbXVXsCD27ioqTHmR1Mkhjzwo0kiiIkqcwYRoqBQLmxJ1FxVofiULSKkSyc7C58jM0aDoqjqSNxawO+lMkmmqM5SSfO5DTLDE0gOHDTItz5crFAT+JnvmZlPrreo04l5WjaWcykbLnBKga6A6X6/Kts8MLNmBSTKzK0UhaMsv4SWQ3N9SbXrMAiOl8H5bF0UMGR0PZQdGH01qE0zHwZTVyZu/wC1oR5UOcnzVLl3Qqc6Ekkv0ULbXprWDiOMgaLFy+UrrFljzJLZLvotmG5BN2bXS1q1/ELDE4uGCQER/tEiWXy7KFjSRRYKGzX/AHr6Me1Y/E5iLSRQwurRmRS+YhSyIJENmupPWwF9O1PDW3mdGlUfA+Gw2EyxyRtbIWVpo2uzjUR+Uc/Tr06VJYLgSR88hcfiRNLnqLncD13qvYOSSYXTzJJHXlCLh0Lbg81rkgEnQfTSrXjMU8Sq08EsagAF9GAIAABKlrE+tqzy6uxZY4Tac1wbL4gk3+EdANAP6n1r5BisQpskrH+Ei+g119K8YspFlEjhGZc+QglgvS4S4BPQXqK4xxIhskUgyWF2S92J3BYgbbWGnvXOots2zdVjxwvn4FlwniNSskbshcnQpyi+Vl0t8ViRcn1qLwXD5opWdhFM5XXKcx6A5W2UgHrcG2lV/hGJmSWcxeabwqv3flGzWZg1pDe/XTTe9THDcTJ+1ysFN5FXKvmJnJUkFnKkhVUm+/e3QVtopHKl4lSlyY8Qplkk8xFjjBMgAINwfhQFDcgkfL0rX4h4acszK41JIDKwCjooYaWArBiMPkxAWZsouuZkBNgbbWGpG1S2M4oiLeLEZ2ucq5TqNBdiyqQfi0vULbgzx5lFy1f9K3NwedNcmYd0IP6G9abBgbEEH1U/zFWiLxMb2eMdNvb1H8+teuKccikgdFV87BVUC9736anX271bUzVdVjfci+C+HmnAknDrExsiKPvJj/ANwv8AF/rVt4jxBMEAoCNiFFkjUAx4b/8AT7b1pcOxs0WHCCNllsUM185RNwouTlIW5JuelRCxRiUFC0kKspdiuUkE6nL9apKW5XLmdJRW79eux4xErSs1s0sj2JeQ63Gptra1Sj4uMRjNAScoW1wFZmtzXtddraHqa9414W0AkDqxKZlCAEgWUkXBubnpX3hssF3Z18+YP93CAwS/RpGOhUX230qhmlpb33e3pf2fcLCi5ZZkuTdVhBGZiOkh6Jtr/h3ZS7v5kpvIRZQPhjXoqDoPX0rymZmZ3bPI2rP/ANq9lHQVL8N4cSRoSTpb+9ZXq92J348Wj3p8+vuZODYZ7g6+gBNXPB4MDmI1rzw3hwjFzqaka6YQUUUlLUxSlKuVFfCa0uM8VjwsTTSkhFtsCSSdAABuSdK5/wAT4/PjDZgYoP8AygeZ+3mOOn8I03veheEHIu8viXDKCxkuqv5bOqOyhrXsXVSPc3sOtR3GPEzBlGGyON2ZrkH0Ur19aj+Dx5sJKi2sCCoGltP7VHRC5qjk+xtHFG3ZOweLJR8eFLDqYZEb/wCMhU/StuLxnhCDnd4mA1WWORD7DMtm/wCUmo3BYW/a1rk9LdzWJMVDLdYcRDKw/CrqTv2qU5PsZyjFM0eN+NJZCRECke178zG++bUAW6fnVMxnEpzobZQ2dVsGAN/b633+dXOXhsZNzGAepXl/+v8AStaXgCsbLIQf4lB+pW3t3rVZMT5TX3ODN0eeW8Z39vwVzDY9TE00sUcsplCl5bZQHNiMlrLfYG1tulQvA8Bg8XFiMTMpgET6rCz2ynL01Gl78u+oGlqtXEvD2JKZESORLhj5bC5t1KyZdr7C9QDcLeJJUyGMSghwRl1NtbN1FhqO1XUoPZP9HodP0jeJXJavK/35mtwngMDebNGMS0Kl1BEebMhGUsDa4sbnbbpVgwWPw0MKIjKozFWKK5YIq2UkOBzaBfTeogTzDDph1kZcpNjkQ30IIII5rsbkmtSXCSKqiTWS7FzmBvmbMD0112quSC5Zh1mPL08dXn5u/wDBtcUxpluwlIQMwjjtqqHXcC3QX9aycC4fOs0TQozMFLsCtlVGBylnaw5rGwGuh7VBYvEFDZo2H8RW4IAufhPrrVp+z7iyyTSpzEZoF0Ym2YSRnciwAsNO/vaKaOLFhn/Of5NSLER4TD4zy4gs2V5opbrKhV3YrkvdNF0tlGq63rN4e4mWfFSZP2RCYWGVQc8V38zlIJuQVNgLaHoaqeFjdowHnaVv2eeIR7iJVy8h/dIAJ+QqV8PmXFyL5RkX7uMTzyOpAVeqiS668oAt0qXHY7C24VxOSZfKeMXlYrcGRUOmc2FgunIpA1betJ+DffRh2fnvIigBVR0N1d0Ukqm2473qaxvCsGthNKyZwQv3siMVJCkARkKQSRoBa7DvVdTEzRStho8syyFiGkzLKVtqsxCZ7gbCwBBFzobZJOyrg2kkYeM8IlOMimEfxSowzNBdmCBJAAHLnYW0y9zWLxFwbEK0mJMKCMkvIcyl0UxqjAsGNhyn4V9zaprGcPxZkjlVI8yI4UM4aS8jBjzMgXQCwF9O9qieM8dYsA6hGEMwdJLqQ6leUgsYzm1s1j6EVqpNlmanBB+zNG4CGQLyBguZATqeXYsrWBsdL963/E3i10aaFSwJjieMZcw1zB7gLvpcFjbTY61C4TCiVVZEYFELOxYcx+7JIZSSCL6L/FW3xfCP5pyq8ZeGK0kuUWCFs5K3udCLd79abdykVJcmpj5J3kdlnjlERVCj2Row2wQNYNZRe9/rWbCJFG1pYJJFJzGXO1+UdVU2IJ0sDt3tesghQjQeYxswLHma1+Zz+BfTfSvuJ4jJIHjhIOXWWUJpGlxmIUXsNTcj5VFGz3VM1sfiIXnLIAA0fNmh2cEooQRnMi5LC+t7nY1v4cTSSyNhg1lWIfdqsZ58oFoTztzMLse5O1ZcNw0RCWIWlmtMspIRlOULLFIPNHKbMBbqT1tWKFpcOFlso8xSFClVIsACxSO2Ubgadao3apHLlyxhsYeIeZ5redm82/Pm3zdj/bStdt+mu/vWayDLzF9OfcG+9gT+tY83YW69/beoR50992Y2F63YIDGS5OV4yrLseYdiO2+lY5Udw0ltAbG1rD0sK+4OdgpjQXvqD+700t6elQ90TjpS3+n9G3iONzu9llLqTsVRcxNhZrC52tc3rHhwTLl8rUkEAMdPa2hJvtrWHDYdHAUE58x0Ck3AF9l7d6snDWXDqFgZZMR+KUXCQj02DvqdTe1hVZUdGJSnK2/j2f0rk8QlYTosU0r3YKytlivoC4+Fj6dKyYDCCIZV1N9Ttf5WsBXrDxACwBJJuS2rE9SSd6nuFcLLG/XTQ9K57c3SPWx4li96XP4PPC+GFiNLnt0/0q68M4eIxfcnrXrh+BWMep3963a6YQUUVlJyYpSlXKClKUBCeMcKJMJJcXy2ce6kG9UKBenT/Wuo47DCWN4ybB1K3HS4tcVz/i/Chg8OGd88iZMzbAkmzWU9NaPdG2KaWzJrw9FyOO4J/wA+lRGNgyNcbbisXhzxXh1YB5QtyAPnoPzqWxhBDAa2G4rNrY0upMr/AIgxinCMjXKufvL31RebLodb2GnUVVOHy4bEwl4FKSIdeVUKH8Nsu3XbQ1cv2MShkPXYnoel/Q7Gq7D4WkwrSMsMjZtAsYDXtcgDXr3Nq9noMuNY6bSq7s+d9rYcjyOSTd1pri+6a+5ZvCXEGxMV2vnRjHJtqw10t6V78QeKIsNKYFiaWRQM5vZVJFwo6k2OthYX+mXwbwl8LD9+oEs0rTOoN/LBsFUna9hrbqaoXiFZI8VKwJzLKTm9zcfUG/tXnZdE8snHg+o9kdMsqrLylx5l34Rx+PENlCmOQXujfyPWpsG4tuPWx/I6VzCTGP50M2z5lBsdzmtt6g10jivElwsbylczKwRF6F2vbU9BYn5VhOKRr7Tw4+mqS2VW/oYMbweM2bywp/eTkPr8Oh27VAv4XVycshuf3x7dUt+lV+LxBinZ5P2t3IPMmbkHp5W1r1cvDnGP2lSSLOpCuBt6EehqjuJ4WHq8HUy0OO/xRBzeFJ1sUysRexVr772uAQNP0qDnjlwrZlgYuSLhFC3IJbM5UAsb3N9Tr611dE0J0AAuSTYAdyTtWtFxCGTlSWKX0Vlf8qssjRr/AOTGncbXyZw/CYrLMWmJMReR/JsV1l1bXla2wt2qwf7Rw/3bKkMeaMHJHl+BXBUNbZrE2Bud66VieDwSizwoR7Wqv8Q+zrCvrEWiPYMcv0H9K0WWL5NnjspvjPibxDBkHMxjkTMzsTGPubldbA+961vBWIH7TiJCiuVIyMbcrSEqWAUBbsABe2nzNSPH/syxO8ciuua4Xm2vtcDt3FRPCOHTYSScTRZFaMADcGzHS3XQnTrWilBrko4NRLP4v8TvAsDQvMqlnjdlMRzPYFdZFIsNb2A/pWYsCwdi4/aXRC7ksoyM18psxsuvVTcdLXrJxni4m8uPy0yxksA67sRlvkOwA2BvXzh3EVRmLcpKhCVUMWygW8wtzMDY+19BUpUtiKlRryZcI5bKXLJmNgTCvmWsQvLc6bEFdt6wJiQwsHuN7X0+hrcszqJIp8koAUxi0YYZmIyjNbQNbXtWJVnswlwgJ+IOI1A01OdkspW29+9QmNSjszJh8PNIjhdIgrSsDytKqWzeU2Qljb8JIG16njhI1R40ssamaESlLsyTQrIoJQc5DtbXQAC+1bMoCHKoZY45JcqB7Hy5Ig3KDfKgZj9NKiXxCsRmAVbBWKADRVC2Sxt03rNvUc2fqVHZGxicQZWeNMqrcvYtdVYKqsSxGrECovziAQNiBmPUkeu9q9TrrsQLaX3IOxrykJJAAuTsBrU0jzpSlJ/E81nEGXIzlSDqQDcgDuP5Vkw8KcyuCr9GJ0W3QgA6nb51ilCC2RidLnS2vUf52pZWqV/v9Gxi8wOZVCrILBV6jpp3rZ4fhZmIgQDM9203sP3ugH6V8weEEkqqv3Yy5x5jWv2sbH/L1OyxqCYoRlTaaXQtI25CsCcq67XrOTSW514cTm7XnX+/l9qNfCSBYwkBcONJZiAuXcFI8pOnr/g2IcMLBVHL+d+5O/XvWWDDAWVVIA2HarLwfhHzPc9D/WsHc3sevixxwx33ZrcH4QSR371c8DgljG2tesHhQigAVs10RgoopKTbFKUqxUUpSgFKUoBXMOMRyYjiCriGDxrIQsYFlygFtQb5r2F+9dPqq8U4QxxQkVdMwa/TUWNSWiyt/alwdMuHliQBrlOVdW/EosN7EH61esPgkljVmXKxAJtob+tq30hFgCL27jrWRRahFkBifD5FyhBProfqK18jx6Mp7E/3FWivhFVaJUmVnLe/qNDUbxngMWKHPdWG0i76bAg6N89r1b34fGTfLY+mla0vCR+E/XWo0tcGmPNLHLVB0znvDfAvlzpLLifMSM5kiWLLci5GdixuAdbAdql/EWAaeF1X4751HcrfQ+4J+dqsEuAdel/b+labxHN1HyNVlb3ZOecuoTWR3ZxiHhojnYrre4O4N97Fe41+htVp+zls+LxBUgoIAGsR/vc4yfO2erpxLhEGIUrPEr92HK3tnXW3pThfCcPho/Kw8SxITmIG5buzHUn3pKVo8zB7PljzeJKV1sUX7ZuNNkiwgLCIr50ljq5uVVDrYqN7Hc5e1c8w9lAlwzFJF6jT8uorrf2h+FmxyI8QzSxXUpcDPG2vKTpnDAEX0NyK4/JCcMpWdGie50cMrHpsf1GlbY9Liejwd48CcZGOwiTEWYEo4/iXQ/qKsEYBa2mmp+fp8j9KpH2WYOTBcODzoVWaVpmLnJ5cWUDMQe+W9tN6tPiLxRHhjHDAiy4idC8QuApXozSdiToBcmsXFW6J3fB44vxWKF/LLKJMmezMFGW+XViDrofoagcT4wh+GRWy6c11kU9N1v8ApVM45jHmlAxbRNIqZWaM3zcxIvbSy3tb0qIbhpteMgj+H+gqulM0SSOmouAxQtaNh20Hytrb5VoYz7PYnu0b5bkkAaW7W3H5VzvyXU3I+dtfqKkcFx2aP4HcezEj6GpSkuGNKZKY7wBiUvltIPUfzW/6VCYnhGJg3jlQdchNifULv8xVjwXj6VbB8re9wfqan8F44hf/AHgK9CSLj61ZZZrlFXjs5s/EnN85zEm5L6sdALFjrbQaVnfFIV1RgRsQQRb1va3yrr54Vh8VHn8pGU9co1+dQXEPs8wz3yFoz0ym35bVdZYs559LjldxKd50cw5FkcKupVCWVh0J/d1vThmDd1Zgjcp1cbj0Hc69KsmF8IyYcFYxcHUuCA+x+Fxe17i+g00uL0nwjAnzPOWMHMqKWPMt8pZyWzXHU7XHao1Lsc2TpPfvt8iMw3CJPLF2IEhYAGM65bk5idV+H9O9aE8YExV4/hFiqsN9/i+etTvGQ58oozxggaEm4UgAhkBJtoPi1NWHwn4RufNmBNzmAI1N9QWH/bRMweBSajFcd+fyYvCfhUsDJMFkJFl8xc1h6A/rvUtN4QYLZClhsLZbDsKt8aACwr1RxT5O7HBY/wCJUeHcDdSMykW66fkatGGw4QWFZqUjFR4Ltt8ilKVJApSlAKUpQClKUApSlAKUpQClKUApSlAK8SRBtCAa90oDSl4YjC1iPatTEcKI+A39KmKVDSZKbRXZMOy7qR6/3FYjJfQ2NtrgG3tcaVZ6wTYRG3Uf561VwLKZXOIQLLG4lXzrKckbn7t20IzrsbEde5qLg8JQzSQyYmSSSSMMupUBgWzIDlAAy6iy2GtW2Thg/Cbeh1rWfAOOl/b+lRpaLKSPzbPgnhlmjJuUdoxp+JGI39bV4XFOoQkG5IBtraur+M/s7TGSmaOUQSsQzq6kq7iwuCCCpIFjoapXEfAnEIWZvL81CP8AwmD2I65dG+Vq3U4tbgjIuNsCyk3I3vrb6/1raXiEb/Eq7a20/XQ/WoCaRkssqWc8rKQVNjp8LC9Aq3CAkeXY212+dS8cXwWUmWQYaJxysR76jX2uKleD+CJcQC6SJkXVrOAT8unudKpSA3Yggi3Lbf6iui+A+P4jFYXFYaVVcphSI2YDOoJy5S34gPiHXSs5Y2ldllMsHhjxJI5OF8uKMBh5YQqfMS5DNlXRSCNbaH51PeJuMRYUKGILtayg666VS/DOEOFxLNFDJN5EGS4AJ82Xm5vTkG3evC4OxfE4jM+MkJLK4KiEDTKFPxNbqNB+uDL6VqOgcNkDqrXsTuOx7aVuNGD61UfBUb82nKW0vvpre9XRltVUVlsyOm4YhIIFmGoYb/nX0zTYdc2cyopuwZVBy9SCBuN6kaZam2iro34ZAyhhqCLj2Ne6r2FxP7IuRg7RXOTIpYxrvlIGthsLdKkuH8ZgmNo5VZuq3sw91OtbqSZi4tG/SlKkqKUpQClKUApSlAKUpQClKUApSlAKUpQClKUApSlAKUpQClKUApSlAeWQHetZuHpuBY+lbdKEkRj+DiUWdY5V7SID+fSqjxP7M8JJc+S0Bta8DXHzRhaui0qKrgnUcJ4h9kk4W2GxEcig3CteNvbqDUz4L8L4nCR4xpI1EsqJHGmcWIBYksemprrMkCtuBWu+AHRiPzpJyaospFX8P8DkODkixDiOSRy8jQHXKQBlVzqDlFrjvpX3D8OafDqjRiMI9oFzFiIeWzSFtS2+ncjtViOFYdAfUf0P9a13a29x71m06LqW9jD4RY1CoNvqTe9bba1qKba1lic1WiT2RWhNxAh2FhZTa3X3/wA71KWrSxvDFlsSWU9ShsT0sT1FSiDOQGUEdReo6SBc4cqpZTcNlF/rvUsqWUAdBWlKvSqtEpm5wmRipVjcqSL23HT8q3qj+FtcuRtf+1SFbrgwfIpSlSQKUpQClKUApSlAKUpQClKUApSlAKUpQClKUApSlAKUpQClKUApSlAKUpQClKUAr4VvX2lAa7YRegt7VhbBkbNf3H8xW9SoaTJUmjSuVHMp+WtY5MSPwgse1iPztUjXy1RpJ1GlHBIRqwB7WrHNh2F9L+xqSpRxQUmauAhZQc251sK2qUqxUUpSgFKUoBSlKAUpSgP/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4" descr="data:image/jpeg;base64,/9j/4AAQSkZJRgABAQAAAQABAAD/2wCEAAkGBxQSEhUUExQWFhUXGBoXFxgXFxgdHxoYGh0dGBwdGhcYHiggHSAmHBgfITEjJSkrLi4uGB8zODMsNygtLisBCgoKDg0OGhAQGzQmHyQsLCwtLCwsLCwsNCwsLCwsLC8sLCwsLCwsLDQsLCwsLDQsNCwsLCwsLCwsLCwsLCwsLP/AABEIAJ8BPgMBIgACEQEDEQH/xAAcAAEAAgMBAQEAAAAAAAAAAAAABQYDBAcCAQj/xABBEAACAQIEBAQDBQcBBgcAAAABAgMAEQQSITEFIkFRBhNhcTKBkQcjQqGxFFJiwdHh8PEVM3KCksJDU2NzorLS/8QAGgEBAAMBAQEAAAAAAAAAAAAAAAECAwQFBv/EAC4RAAICAQMCAwgCAwEAAAAAAAABAhEDEiExBEETUfAFImFxgaGxwTLxkdHhFP/aAAwDAQACEQMRAD8A7hSlKggUpSgFKUoBSlKAUpSgFKUoBSlKAUpSgFKVA8a8URQMY1+9n6RIRcf8TbL+vpQhtLknqVxviXibFyv5krPGq3CrExAU/qT6n6Vrw+NsZH8MzMP/AFArfyv+dFuc8urhHk7ZSuV4X7TMQq3kihk1tZS6H31zA/QVNYX7TICoaSGWME2uMrfob/lQvHqMb7l6pVcwvjjAvb78JfbzAy/mwtU1hMdFKLxyJIO6OrD6g0NVJPhmzSlKEilKUApSlAKUpQClKUApSlAKUpQClKUApSlAKUpQClKUApSlAKUpQClKUApVZ8U+MosI6wKDLipLeXCCF+I2Bdzoi3G5100Bql8S8f8AFcBIf27BQGJnyxtGzKD1sHJYMQO4XY/KUrJo61WlxTikWHXNK4XsN2b0VRqT7VzvG/ayGULFA8bH4nkyME9lRuY/lVXmxBxUrOmIMkgW5z3DBToTa2i37WqODLLOUFtGyd8R+P5p7ph7wx23/G3z/CPbX1qoNiWve5GltP6/zrZxkDYeTKWRja+huNf51q4iLIxBIuOxuKsqPGyzyTfvMyT4ssANgOnr3rFNlvy32G/evKkWN736VjzVJm23yZJUsdwdOleKLc6AXoL0IoyM5tlN7Dp767GhfQaAFb2ZdG/6hrXmVyxuTc15tVaROprhkthvEOJiVRHPKpF93LA/Jr1MYX7QsYigmSOQ3+F4+n/EhWqpLl0yX2F79+uwr5IoAFmuSNRY6VFI2WbJHiR0fCfae2XNLhhvb7uQE++VgLfWpjCfaPhGAL+bGDpdoyRf3W9cgeNgASLBttta3sJwqSUKAwAa5UMd7fp86h7HTj6nM3SVnasD4pwc1hHiYiTspcK3/S1j+VSyODqCD7VweHhYMZSQkMX1UKDyjc3669Kypw+SJD+zNI1mNyjlStulgbH5VGo6I9RKrcfXyO60rhcHizHxGwxD6dJFVvyYXqZwf2m4tf8AeRQyDuuZNPqwP0FTqJXV43zsdbpVBwn2nRkAyYaVRtmXKw/kalcJ9oOAfefy/wD3VZbe7EZR9aWjZZIvhk/xDHJCoZ76myqouWPYDrWpwLxFBi84he7RnLIpFip1Go9wRp2NV3xjxaOQYRsPKkgM+pjYOLZW/dOmvWob7Lwv7ZiSu5Vs/Pc6TyBbr+Eb2761JdO7OoUpSgFKUoBSlKAUpSgFKUoBSlKAUrXx+NjhjaSV1jRRdmYgAD3NUyH7WeHF3VnlQLs7ROFYdCDa4B6XAvUgsfiHxNhsEoM8gDNoka8zudgEjGp1qlYv7V3w7suJ4biIlKh47smYqdswJAU3vpckVy7xrx6XG4tsVbyeVUiy3uqKxKlj+9dje21x2vUtx7xnieIReTK0Pl8pyxrrdbbsxJ3F9LVbQW0kN4q4hiMdiTipAqscoRU/AqEsup3YX1PrsKycS49JiLftUsr2N183ZSRblsLDSox3kU2DhutrbAd6wSM0uhIA3HQadu5vWmksfWIDWRn9Lk6n0FSfA8Pibs0QcllOYKCcyhrFSRtbe1e4/DmITDvOxiVMt0bzFJzA8u22tbuGMuF4hDlZvvWcsBcKQdTYHQ2PWp5elFZNNUyRw2CEsUpQyJKnKwcWKMdm11PppWrBxbzsLE0iL5hzAORrkFtrAa3rJPxUmbEZyTI0caBACSTzAAadCfzFeeEcJURxjEeeqqttQBqCfMEZO+w11o1GMdzjyQjGDjHazAbWGuvUV9MZy5ul7fOvUbxhmsjWNwgY8w7E+tfABkdjfkW4sLgt0BrKzzPDTdI8BraikWJytdTrr+fvUjwzEJisGpKhHuy2GgzWtfUm2tu1aOHXISCqsdVtvY7XFt6NNbM1y9O8LVs+QyWbVcw6i+/0rK2Dk38tgpPY6D9a2uD8Ilma6o2UEgsLaMBcCx39qn5ImUL5iMDYXZlYX9iKzlKmbdN0vixt7eRTcQCrEbgdbaH2qe4b4dZk8yfMqkHKFIz3B3s2hFr6A3qxYDhiSRyTASM0RNlXKyk5C/MGUm1xaw7io6aYMnPLHC+ZpCSbszWBXluAAc1rKOlV12jR9HHG7lv9iMxXAlQMfNIUHl8xSt79iNL174NwuZJM1lXlIGcEg36jLsfU96lEwzNG0uIKuoS4yuDlkUnmykW2vpUZxbxKXW0TMgvbMcuZ9LGwG2uvzqLbJ8HGmmrvsjYxmIEcLOBGGZzH/vbnQ8zKtrjbc61jj8WxIAiRuq3szaHk6lR361W5HL2ZrBBso0v/AH9axSnMdrADTTp61ZQR2wx0t2TGOfCtZkndnYEsGWwB6XLW172rzDhpCrBGzLswUgj/AE9ahHX1t6d62eE8IfE3IYxQjR5dv+VP3m/Kjj8TKfSQbskCrRXWRb78rEixP4q+wzstkawTS5AubdbVK+IomjfNKGIdOVXZS626sLct97VD4hAgHMGBGhAO/bXeqWcMoPHL3XwS/CsZAs2ZR5RGUKjKWVgPiPLzBjb1r5g4P2OczRTgvNmdhAX1BkLASZgRYBrbamoiKLaR7hV2y75unt86z4fhjkpHGpV3UsS5y5vZjow61KfZGqzTjHf15Fvfx9io5GB8p9siZTcjsXUix91q2YDxlEyr5qPE5AuLZgD7rrb3FULhvA2iGcqWZutr5f71OYDAliND2rNzldI7sEHp1ZO/Yv2Dx8coujA/r9DWzUXwjh3li53/AM0qUroV9yWKUpQgUpSgFKUoBXiWQKpY7AEn2Gte6r3ifxHFBHIt875GGUHbQ2zN010+dCG0uTh/jbxfJi8cMQgZ8NG0bQRyrddApZvL2uTffUDtUr458TwY9R5eEMUgIvMcmZo1B5QF6X6HYVSbtGqo91KqqkNoduoNfVxDDrf31rfSuS9o9Li2Bs0bD10rWxEnmfCljuDbm09thXsZmJYNsrE9gotcADqAalMHwiQyKqLmGZSSGW5jlj8wEuOliAfWpbSLOuSFwqBrj8QVm36gXN+9T3BMUIMRGJYFkWbLlzpcgtlPKL6akjY7CrPgfDkMaxZbGSUEpZczFdA1zewC31Nra1tYfh8YxcWVFmCK0RLMpvIMpBFjzAZSLja9UWRN/Ay8R90QuLWBppwI0+7W6KC2RWUsDdb2DXUXPpW/xLgwnmieKYyeUC/lOzIzKbXVXsCD27ioqTHmR1Mkhjzwo0kiiIkqcwYRoqBQLmxJ1FxVofiULSKkSyc7C58jM0aDoqjqSNxawO+lMkmmqM5SSfO5DTLDE0gOHDTItz5crFAT+JnvmZlPrreo04l5WjaWcykbLnBKga6A6X6/Kts8MLNmBSTKzK0UhaMsv4SWQ3N9SbXrMAiOl8H5bF0UMGR0PZQdGH01qE0zHwZTVyZu/wC1oR5UOcnzVLl3Qqc6Ekkv0ULbXprWDiOMgaLFy+UrrFljzJLZLvotmG5BN2bXS1q1/ELDE4uGCQER/tEiWXy7KFjSRRYKGzX/AHr6Me1Y/E5iLSRQwurRmRS+YhSyIJENmupPWwF9O1PDW3mdGlUfA+Gw2EyxyRtbIWVpo2uzjUR+Uc/Tr06VJYLgSR88hcfiRNLnqLncD13qvYOSSYXTzJJHXlCLh0Lbg81rkgEnQfTSrXjMU8Sq08EsagAF9GAIAABKlrE+tqzy6uxZY4Tac1wbL4gk3+EdANAP6n1r5BisQpskrH+Ei+g119K8YspFlEjhGZc+QglgvS4S4BPQXqK4xxIhskUgyWF2S92J3BYgbbWGnvXOots2zdVjxwvn4FlwniNSskbshcnQpyi+Vl0t8ViRcn1qLwXD5opWdhFM5XXKcx6A5W2UgHrcG2lV/hGJmSWcxeabwqv3flGzWZg1pDe/XTTe9THDcTJ+1ysFN5FXKvmJnJUkFnKkhVUm+/e3QVtopHKl4lSlyY8Qplkk8xFjjBMgAINwfhQFDcgkfL0rX4h4acszK41JIDKwCjooYaWArBiMPkxAWZsouuZkBNgbbWGpG1S2M4oiLeLEZ2ucq5TqNBdiyqQfi0vULbgzx5lFy1f9K3NwedNcmYd0IP6G9abBgbEEH1U/zFWiLxMb2eMdNvb1H8+teuKccikgdFV87BVUC9736anX271bUzVdVjfci+C+HmnAknDrExsiKPvJj/ANwv8AF/rVt4jxBMEAoCNiFFkjUAx4b/8AT7b1pcOxs0WHCCNllsUM185RNwouTlIW5JuelRCxRiUFC0kKspdiuUkE6nL9apKW5XLmdJRW79eux4xErSs1s0sj2JeQ63Gptra1Sj4uMRjNAScoW1wFZmtzXtddraHqa9414W0AkDqxKZlCAEgWUkXBubnpX3hssF3Z18+YP93CAwS/RpGOhUX230qhmlpb33e3pf2fcLCi5ZZkuTdVhBGZiOkh6Jtr/h3ZS7v5kpvIRZQPhjXoqDoPX0rymZmZ3bPI2rP/ANq9lHQVL8N4cSRoSTpb+9ZXq92J348Wj3p8+vuZODYZ7g6+gBNXPB4MDmI1rzw3hwjFzqaka6YQUUUlLUxSlKuVFfCa0uM8VjwsTTSkhFtsCSSdAABuSdK5/wAT4/PjDZgYoP8AygeZ+3mOOn8I03veheEHIu8viXDKCxkuqv5bOqOyhrXsXVSPc3sOtR3GPEzBlGGyON2ZrkH0Ur19aj+Dx5sJKi2sCCoGltP7VHRC5qjk+xtHFG3ZOweLJR8eFLDqYZEb/wCMhU/StuLxnhCDnd4mA1WWORD7DMtm/wCUmo3BYW/a1rk9LdzWJMVDLdYcRDKw/CrqTv2qU5PsZyjFM0eN+NJZCRECke178zG++bUAW6fnVMxnEpzobZQ2dVsGAN/b633+dXOXhsZNzGAepXl/+v8AStaXgCsbLIQf4lB+pW3t3rVZMT5TX3ODN0eeW8Z39vwVzDY9TE00sUcsplCl5bZQHNiMlrLfYG1tulQvA8Bg8XFiMTMpgET6rCz2ynL01Gl78u+oGlqtXEvD2JKZESORLhj5bC5t1KyZdr7C9QDcLeJJUyGMSghwRl1NtbN1FhqO1XUoPZP9HodP0jeJXJavK/35mtwngMDebNGMS0Kl1BEebMhGUsDa4sbnbbpVgwWPw0MKIjKozFWKK5YIq2UkOBzaBfTeogTzDDph1kZcpNjkQ30IIII5rsbkmtSXCSKqiTWS7FzmBvmbMD0112quSC5Zh1mPL08dXn5u/wDBtcUxpluwlIQMwjjtqqHXcC3QX9aycC4fOs0TQozMFLsCtlVGBylnaw5rGwGuh7VBYvEFDZo2H8RW4IAufhPrrVp+z7iyyTSpzEZoF0Ym2YSRnciwAsNO/vaKaOLFhn/Of5NSLER4TD4zy4gs2V5opbrKhV3YrkvdNF0tlGq63rN4e4mWfFSZP2RCYWGVQc8V38zlIJuQVNgLaHoaqeFjdowHnaVv2eeIR7iJVy8h/dIAJ+QqV8PmXFyL5RkX7uMTzyOpAVeqiS668oAt0qXHY7C24VxOSZfKeMXlYrcGRUOmc2FgunIpA1betJ+DffRh2fnvIigBVR0N1d0Ukqm2473qaxvCsGthNKyZwQv3siMVJCkARkKQSRoBa7DvVdTEzRStho8syyFiGkzLKVtqsxCZ7gbCwBBFzobZJOyrg2kkYeM8IlOMimEfxSowzNBdmCBJAAHLnYW0y9zWLxFwbEK0mJMKCMkvIcyl0UxqjAsGNhyn4V9zaprGcPxZkjlVI8yI4UM4aS8jBjzMgXQCwF9O9qieM8dYsA6hGEMwdJLqQ6leUgsYzm1s1j6EVqpNlmanBB+zNG4CGQLyBguZATqeXYsrWBsdL963/E3i10aaFSwJjieMZcw1zB7gLvpcFjbTY61C4TCiVVZEYFELOxYcx+7JIZSSCL6L/FW3xfCP5pyq8ZeGK0kuUWCFs5K3udCLd79abdykVJcmpj5J3kdlnjlERVCj2Row2wQNYNZRe9/rWbCJFG1pYJJFJzGXO1+UdVU2IJ0sDt3tesghQjQeYxswLHma1+Zz+BfTfSvuJ4jJIHjhIOXWWUJpGlxmIUXsNTcj5VFGz3VM1sfiIXnLIAA0fNmh2cEooQRnMi5LC+t7nY1v4cTSSyNhg1lWIfdqsZ58oFoTztzMLse5O1ZcNw0RCWIWlmtMspIRlOULLFIPNHKbMBbqT1tWKFpcOFlso8xSFClVIsACxSO2Ubgadao3apHLlyxhsYeIeZ5redm82/Pm3zdj/bStdt+mu/vWayDLzF9OfcG+9gT+tY83YW69/beoR50992Y2F63YIDGS5OV4yrLseYdiO2+lY5Udw0ltAbG1rD0sK+4OdgpjQXvqD+700t6elQ90TjpS3+n9G3iONzu9llLqTsVRcxNhZrC52tc3rHhwTLl8rUkEAMdPa2hJvtrWHDYdHAUE58x0Ck3AF9l7d6snDWXDqFgZZMR+KUXCQj02DvqdTe1hVZUdGJSnK2/j2f0rk8QlYTosU0r3YKytlivoC4+Fj6dKyYDCCIZV1N9Ttf5WsBXrDxACwBJJuS2rE9SSd6nuFcLLG/XTQ9K57c3SPWx4li96XP4PPC+GFiNLnt0/0q68M4eIxfcnrXrh+BWMep3963a6YQUUVlJyYpSlXKClKUBCeMcKJMJJcXy2ce6kG9UKBenT/Wuo47DCWN4ybB1K3HS4tcVz/i/Chg8OGd88iZMzbAkmzWU9NaPdG2KaWzJrw9FyOO4J/wA+lRGNgyNcbbisXhzxXh1YB5QtyAPnoPzqWxhBDAa2G4rNrY0upMr/AIgxinCMjXKufvL31RebLodb2GnUVVOHy4bEwl4FKSIdeVUKH8Nsu3XbQ1cv2MShkPXYnoel/Q7Gq7D4WkwrSMsMjZtAsYDXtcgDXr3Nq9noMuNY6bSq7s+d9rYcjyOSTd1pri+6a+5ZvCXEGxMV2vnRjHJtqw10t6V78QeKIsNKYFiaWRQM5vZVJFwo6k2OthYX+mXwbwl8LD9+oEs0rTOoN/LBsFUna9hrbqaoXiFZI8VKwJzLKTm9zcfUG/tXnZdE8snHg+o9kdMsqrLylx5l34Rx+PENlCmOQXujfyPWpsG4tuPWx/I6VzCTGP50M2z5lBsdzmtt6g10jivElwsbylczKwRF6F2vbU9BYn5VhOKRr7Tw4+mqS2VW/oYMbweM2bywp/eTkPr8Oh27VAv4XVycshuf3x7dUt+lV+LxBinZ5P2t3IPMmbkHp5W1r1cvDnGP2lSSLOpCuBt6EehqjuJ4WHq8HUy0OO/xRBzeFJ1sUysRexVr772uAQNP0qDnjlwrZlgYuSLhFC3IJbM5UAsb3N9Tr611dE0J0AAuSTYAdyTtWtFxCGTlSWKX0Vlf8qssjRr/AOTGncbXyZw/CYrLMWmJMReR/JsV1l1bXla2wt2qwf7Rw/3bKkMeaMHJHl+BXBUNbZrE2Bud66VieDwSizwoR7Wqv8Q+zrCvrEWiPYMcv0H9K0WWL5NnjspvjPibxDBkHMxjkTMzsTGPubldbA+961vBWIH7TiJCiuVIyMbcrSEqWAUBbsABe2nzNSPH/syxO8ciuua4Xm2vtcDt3FRPCOHTYSScTRZFaMADcGzHS3XQnTrWilBrko4NRLP4v8TvAsDQvMqlnjdlMRzPYFdZFIsNb2A/pWYsCwdi4/aXRC7ksoyM18psxsuvVTcdLXrJxni4m8uPy0yxksA67sRlvkOwA2BvXzh3EVRmLcpKhCVUMWygW8wtzMDY+19BUpUtiKlRryZcI5bKXLJmNgTCvmWsQvLc6bEFdt6wJiQwsHuN7X0+hrcszqJIp8koAUxi0YYZmIyjNbQNbXtWJVnswlwgJ+IOI1A01OdkspW29+9QmNSjszJh8PNIjhdIgrSsDytKqWzeU2Qljb8JIG16njhI1R40ssamaESlLsyTQrIoJQc5DtbXQAC+1bMoCHKoZY45JcqB7Hy5Ig3KDfKgZj9NKiXxCsRmAVbBWKADRVC2Sxt03rNvUc2fqVHZGxicQZWeNMqrcvYtdVYKqsSxGrECovziAQNiBmPUkeu9q9TrrsQLaX3IOxrykJJAAuTsBrU0jzpSlJ/E81nEGXIzlSDqQDcgDuP5Vkw8KcyuCr9GJ0W3QgA6nb51ilCC2RidLnS2vUf52pZWqV/v9Gxi8wOZVCrILBV6jpp3rZ4fhZmIgQDM9203sP3ugH6V8weEEkqqv3Yy5x5jWv2sbH/L1OyxqCYoRlTaaXQtI25CsCcq67XrOTSW514cTm7XnX+/l9qNfCSBYwkBcONJZiAuXcFI8pOnr/g2IcMLBVHL+d+5O/XvWWDDAWVVIA2HarLwfhHzPc9D/WsHc3sevixxwx33ZrcH4QSR371c8DgljG2tesHhQigAVs10RgoopKTbFKUqxUUpSgFKUoBXMOMRyYjiCriGDxrIQsYFlygFtQb5r2F+9dPqq8U4QxxQkVdMwa/TUWNSWiyt/alwdMuHliQBrlOVdW/EosN7EH61esPgkljVmXKxAJtob+tq30hFgCL27jrWRRahFkBifD5FyhBProfqK18jx6Mp7E/3FWivhFVaJUmVnLe/qNDUbxngMWKHPdWG0i76bAg6N89r1b34fGTfLY+mla0vCR+E/XWo0tcGmPNLHLVB0znvDfAvlzpLLifMSM5kiWLLci5GdixuAdbAdql/EWAaeF1X4751HcrfQ+4J+dqsEuAdel/b+labxHN1HyNVlb3ZOecuoTWR3ZxiHhojnYrre4O4N97Fe41+htVp+zls+LxBUgoIAGsR/vc4yfO2erpxLhEGIUrPEr92HK3tnXW3pThfCcPho/Kw8SxITmIG5buzHUn3pKVo8zB7PljzeJKV1sUX7ZuNNkiwgLCIr50ljq5uVVDrYqN7Hc5e1c8w9lAlwzFJF6jT8uorrf2h+FmxyI8QzSxXUpcDPG2vKTpnDAEX0NyK4/JCcMpWdGie50cMrHpsf1GlbY9Liejwd48CcZGOwiTEWYEo4/iXQ/qKsEYBa2mmp+fp8j9KpH2WYOTBcODzoVWaVpmLnJ5cWUDMQe+W9tN6tPiLxRHhjHDAiy4idC8QuApXozSdiToBcmsXFW6J3fB44vxWKF/LLKJMmezMFGW+XViDrofoagcT4wh+GRWy6c11kU9N1v8ApVM45jHmlAxbRNIqZWaM3zcxIvbSy3tb0qIbhpteMgj+H+gqulM0SSOmouAxQtaNh20Hytrb5VoYz7PYnu0b5bkkAaW7W3H5VzvyXU3I+dtfqKkcFx2aP4HcezEj6GpSkuGNKZKY7wBiUvltIPUfzW/6VCYnhGJg3jlQdchNifULv8xVjwXj6VbB8re9wfqan8F44hf/AHgK9CSLj61ZZZrlFXjs5s/EnN85zEm5L6sdALFjrbQaVnfFIV1RgRsQQRb1va3yrr54Vh8VHn8pGU9co1+dQXEPs8wz3yFoz0ym35bVdZYs559LjldxKd50cw5FkcKupVCWVh0J/d1vThmDd1Zgjcp1cbj0Hc69KsmF8IyYcFYxcHUuCA+x+Fxe17i+g00uL0nwjAnzPOWMHMqKWPMt8pZyWzXHU7XHao1Lsc2TpPfvt8iMw3CJPLF2IEhYAGM65bk5idV+H9O9aE8YExV4/hFiqsN9/i+etTvGQ58oozxggaEm4UgAhkBJtoPi1NWHwn4RufNmBNzmAI1N9QWH/bRMweBSajFcd+fyYvCfhUsDJMFkJFl8xc1h6A/rvUtN4QYLZClhsLZbDsKt8aACwr1RxT5O7HBY/wCJUeHcDdSMykW66fkatGGw4QWFZqUjFR4Ltt8ilKVJApSlAKUpQClKUApSlAKUpQClKUApSlAK8SRBtCAa90oDSl4YjC1iPatTEcKI+A39KmKVDSZKbRXZMOy7qR6/3FYjJfQ2NtrgG3tcaVZ6wTYRG3Uf561VwLKZXOIQLLG4lXzrKckbn7t20IzrsbEde5qLg8JQzSQyYmSSSSMMupUBgWzIDlAAy6iy2GtW2Thg/Cbeh1rWfAOOl/b+lRpaLKSPzbPgnhlmjJuUdoxp+JGI39bV4XFOoQkG5IBtraur+M/s7TGSmaOUQSsQzq6kq7iwuCCCpIFjoapXEfAnEIWZvL81CP8AwmD2I65dG+Vq3U4tbgjIuNsCyk3I3vrb6/1raXiEb/Eq7a20/XQ/WoCaRkssqWc8rKQVNjp8LC9Aq3CAkeXY212+dS8cXwWUmWQYaJxysR76jX2uKleD+CJcQC6SJkXVrOAT8unudKpSA3Yggi3Lbf6iui+A+P4jFYXFYaVVcphSI2YDOoJy5S34gPiHXSs5Y2ldllMsHhjxJI5OF8uKMBh5YQqfMS5DNlXRSCNbaH51PeJuMRYUKGILtayg666VS/DOEOFxLNFDJN5EGS4AJ82Xm5vTkG3evC4OxfE4jM+MkJLK4KiEDTKFPxNbqNB+uDL6VqOgcNkDqrXsTuOx7aVuNGD61UfBUb82nKW0vvpre9XRltVUVlsyOm4YhIIFmGoYb/nX0zTYdc2cyopuwZVBy9SCBuN6kaZam2iro34ZAyhhqCLj2Ne6r2FxP7IuRg7RXOTIpYxrvlIGthsLdKkuH8ZgmNo5VZuq3sw91OtbqSZi4tG/SlKkqKUpQClKUApSlAKUpQClKUApSlAKUpQClKUApSlAKUpQClKUApSlAeWQHetZuHpuBY+lbdKEkRj+DiUWdY5V7SID+fSqjxP7M8JJc+S0Bta8DXHzRhaui0qKrgnUcJ4h9kk4W2GxEcig3CteNvbqDUz4L8L4nCR4xpI1EsqJHGmcWIBYksemprrMkCtuBWu+AHRiPzpJyaospFX8P8DkODkixDiOSRy8jQHXKQBlVzqDlFrjvpX3D8OafDqjRiMI9oFzFiIeWzSFtS2+ncjtViOFYdAfUf0P9a13a29x71m06LqW9jD4RY1CoNvqTe9bba1qKba1lic1WiT2RWhNxAh2FhZTa3X3/wA71KWrSxvDFlsSWU9ShsT0sT1FSiDOQGUEdReo6SBc4cqpZTcNlF/rvUsqWUAdBWlKvSqtEpm5wmRipVjcqSL23HT8q3qj+FtcuRtf+1SFbrgwfIpSlSQKUpQClKUApSlAKUpQClKUApSlAKUpQClKUApSlAKUpQClKUApSlAKUpQClKUAr4VvX2lAa7YRegt7VhbBkbNf3H8xW9SoaTJUmjSuVHMp+WtY5MSPwgse1iPztUjXy1RpJ1GlHBIRqwB7WrHNh2F9L+xqSpRxQUmauAhZQc251sK2qUqxUUpSgFKUoBSlKAUpSgP/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6" descr="data:image/jpeg;base64,/9j/4AAQSkZJRgABAQAAAQABAAD/2wCEAAkGBxQSEhUUExQWFhUXGBoXFxgXFxgdHxoYGh0dGBwdGhcYHiggHSAmHBgfITEjJSkrLi4uGB8zODMsNygtLisBCgoKDg0OGhAQGzQmHyQsLCwtLCwsLCwsNCwsLCwsLC8sLCwsLCwsLDQsLCwsLDQsNCwsLCwsLCwsLCwsLCwsLP/AABEIAJ8BPgMBIgACEQEDEQH/xAAcAAEAAgMBAQEAAAAAAAAAAAAABQYDBAcCAQj/xABBEAACAQIEBAQDBQcBBgcAAAABAgMAEQQSITEFIkFRBhNhcTKBkQcjQqGxFFJiwdHh8PEVM3KCksJDU2NzorLS/8QAGgEBAAMBAQEAAAAAAAAAAAAAAAECAwQFBv/EAC4RAAICAQMCAwgCAwEAAAAAAAABAhEDEiExBEETUfAFImFxgaGxwTLxkdHhFP/aAAwDAQACEQMRAD8A7hSlKggUpSgFKUoBSlKAUpSgFKUoBSlKAUpSgFKVA8a8URQMY1+9n6RIRcf8TbL+vpQhtLknqVxviXibFyv5krPGq3CrExAU/qT6n6Vrw+NsZH8MzMP/AFArfyv+dFuc8urhHk7ZSuV4X7TMQq3kihk1tZS6H31zA/QVNYX7TICoaSGWME2uMrfob/lQvHqMb7l6pVcwvjjAvb78JfbzAy/mwtU1hMdFKLxyJIO6OrD6g0NVJPhmzSlKEilKUApSlAKUpQClKUApSlAKUpQClKUApSlAKUpQClKUApSlAKUpQClKUApVZ8U+MosI6wKDLipLeXCCF+I2Bdzoi3G5100Bql8S8f8AFcBIf27BQGJnyxtGzKD1sHJYMQO4XY/KUrJo61WlxTikWHXNK4XsN2b0VRqT7VzvG/ayGULFA8bH4nkyME9lRuY/lVXmxBxUrOmIMkgW5z3DBToTa2i37WqODLLOUFtGyd8R+P5p7ph7wx23/G3z/CPbX1qoNiWve5GltP6/zrZxkDYeTKWRja+huNf51q4iLIxBIuOxuKsqPGyzyTfvMyT4ssANgOnr3rFNlvy32G/evKkWN736VjzVJm23yZJUsdwdOleKLc6AXoL0IoyM5tlN7Dp767GhfQaAFb2ZdG/6hrXmVyxuTc15tVaROprhkthvEOJiVRHPKpF93LA/Jr1MYX7QsYigmSOQ3+F4+n/EhWqpLl0yX2F79+uwr5IoAFmuSNRY6VFI2WbJHiR0fCfae2XNLhhvb7uQE++VgLfWpjCfaPhGAL+bGDpdoyRf3W9cgeNgASLBttta3sJwqSUKAwAa5UMd7fp86h7HTj6nM3SVnasD4pwc1hHiYiTspcK3/S1j+VSyODqCD7VweHhYMZSQkMX1UKDyjc3669Kypw+SJD+zNI1mNyjlStulgbH5VGo6I9RKrcfXyO60rhcHizHxGwxD6dJFVvyYXqZwf2m4tf8AeRQyDuuZNPqwP0FTqJXV43zsdbpVBwn2nRkAyYaVRtmXKw/kalcJ9oOAfefy/wD3VZbe7EZR9aWjZZIvhk/xDHJCoZ76myqouWPYDrWpwLxFBi84he7RnLIpFip1Go9wRp2NV3xjxaOQYRsPKkgM+pjYOLZW/dOmvWob7Lwv7ZiSu5Vs/Pc6TyBbr+Eb2761JdO7OoUpSgFKUoBSlKAUpSgFKUoBSlKAUrXx+NjhjaSV1jRRdmYgAD3NUyH7WeHF3VnlQLs7ROFYdCDa4B6XAvUgsfiHxNhsEoM8gDNoka8zudgEjGp1qlYv7V3w7suJ4biIlKh47smYqdswJAU3vpckVy7xrx6XG4tsVbyeVUiy3uqKxKlj+9dje21x2vUtx7xnieIReTK0Pl8pyxrrdbbsxJ3F9LVbQW0kN4q4hiMdiTipAqscoRU/AqEsup3YX1PrsKycS49JiLftUsr2N183ZSRblsLDSox3kU2DhutrbAd6wSM0uhIA3HQadu5vWmksfWIDWRn9Lk6n0FSfA8Pibs0QcllOYKCcyhrFSRtbe1e4/DmITDvOxiVMt0bzFJzA8u22tbuGMuF4hDlZvvWcsBcKQdTYHQ2PWp5elFZNNUyRw2CEsUpQyJKnKwcWKMdm11PppWrBxbzsLE0iL5hzAORrkFtrAa3rJPxUmbEZyTI0caBACSTzAAadCfzFeeEcJURxjEeeqqttQBqCfMEZO+w11o1GMdzjyQjGDjHazAbWGuvUV9MZy5ul7fOvUbxhmsjWNwgY8w7E+tfABkdjfkW4sLgt0BrKzzPDTdI8BraikWJytdTrr+fvUjwzEJisGpKhHuy2GgzWtfUm2tu1aOHXISCqsdVtvY7XFt6NNbM1y9O8LVs+QyWbVcw6i+/0rK2Dk38tgpPY6D9a2uD8Ilma6o2UEgsLaMBcCx39qn5ImUL5iMDYXZlYX9iKzlKmbdN0vixt7eRTcQCrEbgdbaH2qe4b4dZk8yfMqkHKFIz3B3s2hFr6A3qxYDhiSRyTASM0RNlXKyk5C/MGUm1xaw7io6aYMnPLHC+ZpCSbszWBXluAAc1rKOlV12jR9HHG7lv9iMxXAlQMfNIUHl8xSt79iNL174NwuZJM1lXlIGcEg36jLsfU96lEwzNG0uIKuoS4yuDlkUnmykW2vpUZxbxKXW0TMgvbMcuZ9LGwG2uvzqLbJ8HGmmrvsjYxmIEcLOBGGZzH/vbnQ8zKtrjbc61jj8WxIAiRuq3szaHk6lR361W5HL2ZrBBso0v/AH9axSnMdrADTTp61ZQR2wx0t2TGOfCtZkndnYEsGWwB6XLW172rzDhpCrBGzLswUgj/AE9ahHX1t6d62eE8IfE3IYxQjR5dv+VP3m/Kjj8TKfSQbskCrRXWRb78rEixP4q+wzstkawTS5AubdbVK+IomjfNKGIdOVXZS626sLct97VD4hAgHMGBGhAO/bXeqWcMoPHL3XwS/CsZAs2ZR5RGUKjKWVgPiPLzBjb1r5g4P2OczRTgvNmdhAX1BkLASZgRYBrbamoiKLaR7hV2y75unt86z4fhjkpHGpV3UsS5y5vZjow61KfZGqzTjHf15Fvfx9io5GB8p9siZTcjsXUix91q2YDxlEyr5qPE5AuLZgD7rrb3FULhvA2iGcqWZutr5f71OYDAliND2rNzldI7sEHp1ZO/Yv2Dx8coujA/r9DWzUXwjh3li53/AM0qUroV9yWKUpQgUpSgFKUoBXiWQKpY7AEn2Gte6r3ifxHFBHIt875GGUHbQ2zN010+dCG0uTh/jbxfJi8cMQgZ8NG0bQRyrddApZvL2uTffUDtUr458TwY9R5eEMUgIvMcmZo1B5QF6X6HYVSbtGqo91KqqkNoduoNfVxDDrf31rfSuS9o9Li2Bs0bD10rWxEnmfCljuDbm09thXsZmJYNsrE9gotcADqAalMHwiQyKqLmGZSSGW5jlj8wEuOliAfWpbSLOuSFwqBrj8QVm36gXN+9T3BMUIMRGJYFkWbLlzpcgtlPKL6akjY7CrPgfDkMaxZbGSUEpZczFdA1zewC31Nra1tYfh8YxcWVFmCK0RLMpvIMpBFjzAZSLja9UWRN/Ay8R90QuLWBppwI0+7W6KC2RWUsDdb2DXUXPpW/xLgwnmieKYyeUC/lOzIzKbXVXsCD27ioqTHmR1Mkhjzwo0kiiIkqcwYRoqBQLmxJ1FxVofiULSKkSyc7C58jM0aDoqjqSNxawO+lMkmmqM5SSfO5DTLDE0gOHDTItz5crFAT+JnvmZlPrreo04l5WjaWcykbLnBKga6A6X6/Kts8MLNmBSTKzK0UhaMsv4SWQ3N9SbXrMAiOl8H5bF0UMGR0PZQdGH01qE0zHwZTVyZu/wC1oR5UOcnzVLl3Qqc6Ekkv0ULbXprWDiOMgaLFy+UrrFljzJLZLvotmG5BN2bXS1q1/ELDE4uGCQER/tEiWXy7KFjSRRYKGzX/AHr6Me1Y/E5iLSRQwurRmRS+YhSyIJENmupPWwF9O1PDW3mdGlUfA+Gw2EyxyRtbIWVpo2uzjUR+Uc/Tr06VJYLgSR88hcfiRNLnqLncD13qvYOSSYXTzJJHXlCLh0Lbg81rkgEnQfTSrXjMU8Sq08EsagAF9GAIAABKlrE+tqzy6uxZY4Tac1wbL4gk3+EdANAP6n1r5BisQpskrH+Ei+g119K8YspFlEjhGZc+QglgvS4S4BPQXqK4xxIhskUgyWF2S92J3BYgbbWGnvXOots2zdVjxwvn4FlwniNSskbshcnQpyi+Vl0t8ViRcn1qLwXD5opWdhFM5XXKcx6A5W2UgHrcG2lV/hGJmSWcxeabwqv3flGzWZg1pDe/XTTe9THDcTJ+1ysFN5FXKvmJnJUkFnKkhVUm+/e3QVtopHKl4lSlyY8Qplkk8xFjjBMgAINwfhQFDcgkfL0rX4h4acszK41JIDKwCjooYaWArBiMPkxAWZsouuZkBNgbbWGpG1S2M4oiLeLEZ2ucq5TqNBdiyqQfi0vULbgzx5lFy1f9K3NwedNcmYd0IP6G9abBgbEEH1U/zFWiLxMb2eMdNvb1H8+teuKccikgdFV87BVUC9736anX271bUzVdVjfci+C+HmnAknDrExsiKPvJj/ANwv8AF/rVt4jxBMEAoCNiFFkjUAx4b/8AT7b1pcOxs0WHCCNllsUM185RNwouTlIW5JuelRCxRiUFC0kKspdiuUkE6nL9apKW5XLmdJRW79eux4xErSs1s0sj2JeQ63Gptra1Sj4uMRjNAScoW1wFZmtzXtddraHqa9414W0AkDqxKZlCAEgWUkXBubnpX3hssF3Z18+YP93CAwS/RpGOhUX230qhmlpb33e3pf2fcLCi5ZZkuTdVhBGZiOkh6Jtr/h3ZS7v5kpvIRZQPhjXoqDoPX0rymZmZ3bPI2rP/ANq9lHQVL8N4cSRoSTpb+9ZXq92J348Wj3p8+vuZODYZ7g6+gBNXPB4MDmI1rzw3hwjFzqaka6YQUUUlLUxSlKuVFfCa0uM8VjwsTTSkhFtsCSSdAABuSdK5/wAT4/PjDZgYoP8AygeZ+3mOOn8I03veheEHIu8viXDKCxkuqv5bOqOyhrXsXVSPc3sOtR3GPEzBlGGyON2ZrkH0Ur19aj+Dx5sJKi2sCCoGltP7VHRC5qjk+xtHFG3ZOweLJR8eFLDqYZEb/wCMhU/StuLxnhCDnd4mA1WWORD7DMtm/wCUmo3BYW/a1rk9LdzWJMVDLdYcRDKw/CrqTv2qU5PsZyjFM0eN+NJZCRECke178zG++bUAW6fnVMxnEpzobZQ2dVsGAN/b633+dXOXhsZNzGAepXl/+v8AStaXgCsbLIQf4lB+pW3t3rVZMT5TX3ODN0eeW8Z39vwVzDY9TE00sUcsplCl5bZQHNiMlrLfYG1tulQvA8Bg8XFiMTMpgET6rCz2ynL01Gl78u+oGlqtXEvD2JKZESORLhj5bC5t1KyZdr7C9QDcLeJJUyGMSghwRl1NtbN1FhqO1XUoPZP9HodP0jeJXJavK/35mtwngMDebNGMS0Kl1BEebMhGUsDa4sbnbbpVgwWPw0MKIjKozFWKK5YIq2UkOBzaBfTeogTzDDph1kZcpNjkQ30IIII5rsbkmtSXCSKqiTWS7FzmBvmbMD0112quSC5Zh1mPL08dXn5u/wDBtcUxpluwlIQMwjjtqqHXcC3QX9aycC4fOs0TQozMFLsCtlVGBylnaw5rGwGuh7VBYvEFDZo2H8RW4IAufhPrrVp+z7iyyTSpzEZoF0Ym2YSRnciwAsNO/vaKaOLFhn/Of5NSLER4TD4zy4gs2V5opbrKhV3YrkvdNF0tlGq63rN4e4mWfFSZP2RCYWGVQc8V38zlIJuQVNgLaHoaqeFjdowHnaVv2eeIR7iJVy8h/dIAJ+QqV8PmXFyL5RkX7uMTzyOpAVeqiS668oAt0qXHY7C24VxOSZfKeMXlYrcGRUOmc2FgunIpA1betJ+DffRh2fnvIigBVR0N1d0Ukqm2473qaxvCsGthNKyZwQv3siMVJCkARkKQSRoBa7DvVdTEzRStho8syyFiGkzLKVtqsxCZ7gbCwBBFzobZJOyrg2kkYeM8IlOMimEfxSowzNBdmCBJAAHLnYW0y9zWLxFwbEK0mJMKCMkvIcyl0UxqjAsGNhyn4V9zaprGcPxZkjlVI8yI4UM4aS8jBjzMgXQCwF9O9qieM8dYsA6hGEMwdJLqQ6leUgsYzm1s1j6EVqpNlmanBB+zNG4CGQLyBguZATqeXYsrWBsdL963/E3i10aaFSwJjieMZcw1zB7gLvpcFjbTY61C4TCiVVZEYFELOxYcx+7JIZSSCL6L/FW3xfCP5pyq8ZeGK0kuUWCFs5K3udCLd79abdykVJcmpj5J3kdlnjlERVCj2Row2wQNYNZRe9/rWbCJFG1pYJJFJzGXO1+UdVU2IJ0sDt3tesghQjQeYxswLHma1+Zz+BfTfSvuJ4jJIHjhIOXWWUJpGlxmIUXsNTcj5VFGz3VM1sfiIXnLIAA0fNmh2cEooQRnMi5LC+t7nY1v4cTSSyNhg1lWIfdqsZ58oFoTztzMLse5O1ZcNw0RCWIWlmtMspIRlOULLFIPNHKbMBbqT1tWKFpcOFlso8xSFClVIsACxSO2Ubgadao3apHLlyxhsYeIeZ5redm82/Pm3zdj/bStdt+mu/vWayDLzF9OfcG+9gT+tY83YW69/beoR50992Y2F63YIDGS5OV4yrLseYdiO2+lY5Udw0ltAbG1rD0sK+4OdgpjQXvqD+700t6elQ90TjpS3+n9G3iONzu9llLqTsVRcxNhZrC52tc3rHhwTLl8rUkEAMdPa2hJvtrWHDYdHAUE58x0Ck3AF9l7d6snDWXDqFgZZMR+KUXCQj02DvqdTe1hVZUdGJSnK2/j2f0rk8QlYTosU0r3YKytlivoC4+Fj6dKyYDCCIZV1N9Ttf5WsBXrDxACwBJJuS2rE9SSd6nuFcLLG/XTQ9K57c3SPWx4li96XP4PPC+GFiNLnt0/0q68M4eIxfcnrXrh+BWMep3963a6YQUUVlJyYpSlXKClKUBCeMcKJMJJcXy2ce6kG9UKBenT/Wuo47DCWN4ybB1K3HS4tcVz/i/Chg8OGd88iZMzbAkmzWU9NaPdG2KaWzJrw9FyOO4J/wA+lRGNgyNcbbisXhzxXh1YB5QtyAPnoPzqWxhBDAa2G4rNrY0upMr/AIgxinCMjXKufvL31RebLodb2GnUVVOHy4bEwl4FKSIdeVUKH8Nsu3XbQ1cv2MShkPXYnoel/Q7Gq7D4WkwrSMsMjZtAsYDXtcgDXr3Nq9noMuNY6bSq7s+d9rYcjyOSTd1pri+6a+5ZvCXEGxMV2vnRjHJtqw10t6V78QeKIsNKYFiaWRQM5vZVJFwo6k2OthYX+mXwbwl8LD9+oEs0rTOoN/LBsFUna9hrbqaoXiFZI8VKwJzLKTm9zcfUG/tXnZdE8snHg+o9kdMsqrLylx5l34Rx+PENlCmOQXujfyPWpsG4tuPWx/I6VzCTGP50M2z5lBsdzmtt6g10jivElwsbylczKwRF6F2vbU9BYn5VhOKRr7Tw4+mqS2VW/oYMbweM2bywp/eTkPr8Oh27VAv4XVycshuf3x7dUt+lV+LxBinZ5P2t3IPMmbkHp5W1r1cvDnGP2lSSLOpCuBt6EehqjuJ4WHq8HUy0OO/xRBzeFJ1sUysRexVr772uAQNP0qDnjlwrZlgYuSLhFC3IJbM5UAsb3N9Tr611dE0J0AAuSTYAdyTtWtFxCGTlSWKX0Vlf8qssjRr/AOTGncbXyZw/CYrLMWmJMReR/JsV1l1bXla2wt2qwf7Rw/3bKkMeaMHJHl+BXBUNbZrE2Bud66VieDwSizwoR7Wqv8Q+zrCvrEWiPYMcv0H9K0WWL5NnjspvjPibxDBkHMxjkTMzsTGPubldbA+961vBWIH7TiJCiuVIyMbcrSEqWAUBbsABe2nzNSPH/syxO8ciuua4Xm2vtcDt3FRPCOHTYSScTRZFaMADcGzHS3XQnTrWilBrko4NRLP4v8TvAsDQvMqlnjdlMRzPYFdZFIsNb2A/pWYsCwdi4/aXRC7ksoyM18psxsuvVTcdLXrJxni4m8uPy0yxksA67sRlvkOwA2BvXzh3EVRmLcpKhCVUMWygW8wtzMDY+19BUpUtiKlRryZcI5bKXLJmNgTCvmWsQvLc6bEFdt6wJiQwsHuN7X0+hrcszqJIp8koAUxi0YYZmIyjNbQNbXtWJVnswlwgJ+IOI1A01OdkspW29+9QmNSjszJh8PNIjhdIgrSsDytKqWzeU2Qljb8JIG16njhI1R40ssamaESlLsyTQrIoJQc5DtbXQAC+1bMoCHKoZY45JcqB7Hy5Ig3KDfKgZj9NKiXxCsRmAVbBWKADRVC2Sxt03rNvUc2fqVHZGxicQZWeNMqrcvYtdVYKqsSxGrECovziAQNiBmPUkeu9q9TrrsQLaX3IOxrykJJAAuTsBrU0jzpSlJ/E81nEGXIzlSDqQDcgDuP5Vkw8KcyuCr9GJ0W3QgA6nb51ilCC2RidLnS2vUf52pZWqV/v9Gxi8wOZVCrILBV6jpp3rZ4fhZmIgQDM9203sP3ugH6V8weEEkqqv3Yy5x5jWv2sbH/L1OyxqCYoRlTaaXQtI25CsCcq67XrOTSW514cTm7XnX+/l9qNfCSBYwkBcONJZiAuXcFI8pOnr/g2IcMLBVHL+d+5O/XvWWDDAWVVIA2HarLwfhHzPc9D/WsHc3sevixxwx33ZrcH4QSR371c8DgljG2tesHhQigAVs10RgoopKTbFKUqxUUpSgFKUoBXMOMRyYjiCriGDxrIQsYFlygFtQb5r2F+9dPqq8U4QxxQkVdMwa/TUWNSWiyt/alwdMuHliQBrlOVdW/EosN7EH61esPgkljVmXKxAJtob+tq30hFgCL27jrWRRahFkBifD5FyhBProfqK18jx6Mp7E/3FWivhFVaJUmVnLe/qNDUbxngMWKHPdWG0i76bAg6N89r1b34fGTfLY+mla0vCR+E/XWo0tcGmPNLHLVB0znvDfAvlzpLLifMSM5kiWLLci5GdixuAdbAdql/EWAaeF1X4751HcrfQ+4J+dqsEuAdel/b+labxHN1HyNVlb3ZOecuoTWR3ZxiHhojnYrre4O4N97Fe41+htVp+zls+LxBUgoIAGsR/vc4yfO2erpxLhEGIUrPEr92HK3tnXW3pThfCcPho/Kw8SxITmIG5buzHUn3pKVo8zB7PljzeJKV1sUX7ZuNNkiwgLCIr50ljq5uVVDrYqN7Hc5e1c8w9lAlwzFJF6jT8uorrf2h+FmxyI8QzSxXUpcDPG2vKTpnDAEX0NyK4/JCcMpWdGie50cMrHpsf1GlbY9Liejwd48CcZGOwiTEWYEo4/iXQ/qKsEYBa2mmp+fp8j9KpH2WYOTBcODzoVWaVpmLnJ5cWUDMQe+W9tN6tPiLxRHhjHDAiy4idC8QuApXozSdiToBcmsXFW6J3fB44vxWKF/LLKJMmezMFGW+XViDrofoagcT4wh+GRWy6c11kU9N1v8ApVM45jHmlAxbRNIqZWaM3zcxIvbSy3tb0qIbhpteMgj+H+gqulM0SSOmouAxQtaNh20Hytrb5VoYz7PYnu0b5bkkAaW7W3H5VzvyXU3I+dtfqKkcFx2aP4HcezEj6GpSkuGNKZKY7wBiUvltIPUfzW/6VCYnhGJg3jlQdchNifULv8xVjwXj6VbB8re9wfqan8F44hf/AHgK9CSLj61ZZZrlFXjs5s/EnN85zEm5L6sdALFjrbQaVnfFIV1RgRsQQRb1va3yrr54Vh8VHn8pGU9co1+dQXEPs8wz3yFoz0ym35bVdZYs559LjldxKd50cw5FkcKupVCWVh0J/d1vThmDd1Zgjcp1cbj0Hc69KsmF8IyYcFYxcHUuCA+x+Fxe17i+g00uL0nwjAnzPOWMHMqKWPMt8pZyWzXHU7XHao1Lsc2TpPfvt8iMw3CJPLF2IEhYAGM65bk5idV+H9O9aE8YExV4/hFiqsN9/i+etTvGQ58oozxggaEm4UgAhkBJtoPi1NWHwn4RufNmBNzmAI1N9QWH/bRMweBSajFcd+fyYvCfhUsDJMFkJFl8xc1h6A/rvUtN4QYLZClhsLZbDsKt8aACwr1RxT5O7HBY/wCJUeHcDdSMykW66fkatGGw4QWFZqUjFR4Ltt8ilKVJApSlAKUpQClKUApSlAKUpQClKUApSlAK8SRBtCAa90oDSl4YjC1iPatTEcKI+A39KmKVDSZKbRXZMOy7qR6/3FYjJfQ2NtrgG3tcaVZ6wTYRG3Uf561VwLKZXOIQLLG4lXzrKckbn7t20IzrsbEde5qLg8JQzSQyYmSSSSMMupUBgWzIDlAAy6iy2GtW2Thg/Cbeh1rWfAOOl/b+lRpaLKSPzbPgnhlmjJuUdoxp+JGI39bV4XFOoQkG5IBtraur+M/s7TGSmaOUQSsQzq6kq7iwuCCCpIFjoapXEfAnEIWZvL81CP8AwmD2I65dG+Vq3U4tbgjIuNsCyk3I3vrb6/1raXiEb/Eq7a20/XQ/WoCaRkssqWc8rKQVNjp8LC9Aq3CAkeXY212+dS8cXwWUmWQYaJxysR76jX2uKleD+CJcQC6SJkXVrOAT8unudKpSA3Yggi3Lbf6iui+A+P4jFYXFYaVVcphSI2YDOoJy5S34gPiHXSs5Y2ldllMsHhjxJI5OF8uKMBh5YQqfMS5DNlXRSCNbaH51PeJuMRYUKGILtayg666VS/DOEOFxLNFDJN5EGS4AJ82Xm5vTkG3evC4OxfE4jM+MkJLK4KiEDTKFPxNbqNB+uDL6VqOgcNkDqrXsTuOx7aVuNGD61UfBUb82nKW0vvpre9XRltVUVlsyOm4YhIIFmGoYb/nX0zTYdc2cyopuwZVBy9SCBuN6kaZam2iro34ZAyhhqCLj2Ne6r2FxP7IuRg7RXOTIpYxrvlIGthsLdKkuH8ZgmNo5VZuq3sw91OtbqSZi4tG/SlKkqKUpQClKUApSlAKUpQClKUApSlAKUpQClKUApSlAKUpQClKUApSlAeWQHetZuHpuBY+lbdKEkRj+DiUWdY5V7SID+fSqjxP7M8JJc+S0Bta8DXHzRhaui0qKrgnUcJ4h9kk4W2GxEcig3CteNvbqDUz4L8L4nCR4xpI1EsqJHGmcWIBYksemprrMkCtuBWu+AHRiPzpJyaospFX8P8DkODkixDiOSRy8jQHXKQBlVzqDlFrjvpX3D8OafDqjRiMI9oFzFiIeWzSFtS2+ncjtViOFYdAfUf0P9a13a29x71m06LqW9jD4RY1CoNvqTe9bba1qKba1lic1WiT2RWhNxAh2FhZTa3X3/wA71KWrSxvDFlsSWU9ShsT0sT1FSiDOQGUEdReo6SBc4cqpZTcNlF/rvUsqWUAdBWlKvSqtEpm5wmRipVjcqSL23HT8q3qj+FtcuRtf+1SFbrgwfIpSlSQKUpQClKUApSlAKUpQClKUApSlAKUpQClKUApSlAKUpQClKUApSlAKUpQClKUAr4VvX2lAa7YRegt7VhbBkbNf3H8xW9SoaTJUmjSuVHMp+WtY5MSPwgse1iPztUjXy1RpJ1GlHBIRqwB7WrHNh2F9L+xqSpRxQUmauAhZQc251sK2qUqxUUpSgFKUoBSlKAUpSgP/2Q=="/>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8" descr="data:image/jpeg;base64,/9j/4AAQSkZJRgABAQAAAQABAAD/2wCEAAkGBxQSEhUUExQWFhUXGBoXFxgXFxgdHxoYGh0dGBwdGhcYHiggHSAmHBgfITEjJSkrLi4uGB8zODMsNygtLisBCgoKDg0OGhAQGzQmHyQsLCwtLCwsLCwsNCwsLCwsLC8sLCwsLCwsLDQsLCwsLDQsNCwsLCwsLCwsLCwsLCwsLP/AABEIAJ8BPgMBIgACEQEDEQH/xAAcAAEAAgMBAQEAAAAAAAAAAAAABQYDBAcCAQj/xABBEAACAQIEBAQDBQcBBgcAAAABAgMAEQQSITEFIkFRBhNhcTKBkQcjQqGxFFJiwdHh8PEVM3KCksJDU2NzorLS/8QAGgEBAAMBAQEAAAAAAAAAAAAAAAECAwQFBv/EAC4RAAICAQMCAwgCAwEAAAAAAAABAhEDEiExBEETUfAFImFxgaGxwTLxkdHhFP/aAAwDAQACEQMRAD8A7hSlKggUpSgFKUoBSlKAUpSgFKUoBSlKAUpSgFKVA8a8URQMY1+9n6RIRcf8TbL+vpQhtLknqVxviXibFyv5krPGq3CrExAU/qT6n6Vrw+NsZH8MzMP/AFArfyv+dFuc8urhHk7ZSuV4X7TMQq3kihk1tZS6H31zA/QVNYX7TICoaSGWME2uMrfob/lQvHqMb7l6pVcwvjjAvb78JfbzAy/mwtU1hMdFKLxyJIO6OrD6g0NVJPhmzSlKEilKUApSlAKUpQClKUApSlAKUpQClKUApSlAKUpQClKUApSlAKUpQClKUApVZ8U+MosI6wKDLipLeXCCF+I2Bdzoi3G5100Bql8S8f8AFcBIf27BQGJnyxtGzKD1sHJYMQO4XY/KUrJo61WlxTikWHXNK4XsN2b0VRqT7VzvG/ayGULFA8bH4nkyME9lRuY/lVXmxBxUrOmIMkgW5z3DBToTa2i37WqODLLOUFtGyd8R+P5p7ph7wx23/G3z/CPbX1qoNiWve5GltP6/zrZxkDYeTKWRja+huNf51q4iLIxBIuOxuKsqPGyzyTfvMyT4ssANgOnr3rFNlvy32G/evKkWN736VjzVJm23yZJUsdwdOleKLc6AXoL0IoyM5tlN7Dp767GhfQaAFb2ZdG/6hrXmVyxuTc15tVaROprhkthvEOJiVRHPKpF93LA/Jr1MYX7QsYigmSOQ3+F4+n/EhWqpLl0yX2F79+uwr5IoAFmuSNRY6VFI2WbJHiR0fCfae2XNLhhvb7uQE++VgLfWpjCfaPhGAL+bGDpdoyRf3W9cgeNgASLBttta3sJwqSUKAwAa5UMd7fp86h7HTj6nM3SVnasD4pwc1hHiYiTspcK3/S1j+VSyODqCD7VweHhYMZSQkMX1UKDyjc3669Kypw+SJD+zNI1mNyjlStulgbH5VGo6I9RKrcfXyO60rhcHizHxGwxD6dJFVvyYXqZwf2m4tf8AeRQyDuuZNPqwP0FTqJXV43zsdbpVBwn2nRkAyYaVRtmXKw/kalcJ9oOAfefy/wD3VZbe7EZR9aWjZZIvhk/xDHJCoZ76myqouWPYDrWpwLxFBi84he7RnLIpFip1Go9wRp2NV3xjxaOQYRsPKkgM+pjYOLZW/dOmvWob7Lwv7ZiSu5Vs/Pc6TyBbr+Eb2761JdO7OoUpSgFKUoBSlKAUpSgFKUoBSlKAUrXx+NjhjaSV1jRRdmYgAD3NUyH7WeHF3VnlQLs7ROFYdCDa4B6XAvUgsfiHxNhsEoM8gDNoka8zudgEjGp1qlYv7V3w7suJ4biIlKh47smYqdswJAU3vpckVy7xrx6XG4tsVbyeVUiy3uqKxKlj+9dje21x2vUtx7xnieIReTK0Pl8pyxrrdbbsxJ3F9LVbQW0kN4q4hiMdiTipAqscoRU/AqEsup3YX1PrsKycS49JiLftUsr2N183ZSRblsLDSox3kU2DhutrbAd6wSM0uhIA3HQadu5vWmksfWIDWRn9Lk6n0FSfA8Pibs0QcllOYKCcyhrFSRtbe1e4/DmITDvOxiVMt0bzFJzA8u22tbuGMuF4hDlZvvWcsBcKQdTYHQ2PWp5elFZNNUyRw2CEsUpQyJKnKwcWKMdm11PppWrBxbzsLE0iL5hzAORrkFtrAa3rJPxUmbEZyTI0caBACSTzAAadCfzFeeEcJURxjEeeqqttQBqCfMEZO+w11o1GMdzjyQjGDjHazAbWGuvUV9MZy5ul7fOvUbxhmsjWNwgY8w7E+tfABkdjfkW4sLgt0BrKzzPDTdI8BraikWJytdTrr+fvUjwzEJisGpKhHuy2GgzWtfUm2tu1aOHXISCqsdVtvY7XFt6NNbM1y9O8LVs+QyWbVcw6i+/0rK2Dk38tgpPY6D9a2uD8Ilma6o2UEgsLaMBcCx39qn5ImUL5iMDYXZlYX9iKzlKmbdN0vixt7eRTcQCrEbgdbaH2qe4b4dZk8yfMqkHKFIz3B3s2hFr6A3qxYDhiSRyTASM0RNlXKyk5C/MGUm1xaw7io6aYMnPLHC+ZpCSbszWBXluAAc1rKOlV12jR9HHG7lv9iMxXAlQMfNIUHl8xSt79iNL174NwuZJM1lXlIGcEg36jLsfU96lEwzNG0uIKuoS4yuDlkUnmykW2vpUZxbxKXW0TMgvbMcuZ9LGwG2uvzqLbJ8HGmmrvsjYxmIEcLOBGGZzH/vbnQ8zKtrjbc61jj8WxIAiRuq3szaHk6lR361W5HL2ZrBBso0v/AH9axSnMdrADTTp61ZQR2wx0t2TGOfCtZkndnYEsGWwB6XLW172rzDhpCrBGzLswUgj/AE9ahHX1t6d62eE8IfE3IYxQjR5dv+VP3m/Kjj8TKfSQbskCrRXWRb78rEixP4q+wzstkawTS5AubdbVK+IomjfNKGIdOVXZS626sLct97VD4hAgHMGBGhAO/bXeqWcMoPHL3XwS/CsZAs2ZR5RGUKjKWVgPiPLzBjb1r5g4P2OczRTgvNmdhAX1BkLASZgRYBrbamoiKLaR7hV2y75unt86z4fhjkpHGpV3UsS5y5vZjow61KfZGqzTjHf15Fvfx9io5GB8p9siZTcjsXUix91q2YDxlEyr5qPE5AuLZgD7rrb3FULhvA2iGcqWZutr5f71OYDAliND2rNzldI7sEHp1ZO/Yv2Dx8coujA/r9DWzUXwjh3li53/AM0qUroV9yWKUpQgUpSgFKUoBXiWQKpY7AEn2Gte6r3ifxHFBHIt875GGUHbQ2zN010+dCG0uTh/jbxfJi8cMQgZ8NG0bQRyrddApZvL2uTffUDtUr458TwY9R5eEMUgIvMcmZo1B5QF6X6HYVSbtGqo91KqqkNoduoNfVxDDrf31rfSuS9o9Li2Bs0bD10rWxEnmfCljuDbm09thXsZmJYNsrE9gotcADqAalMHwiQyKqLmGZSSGW5jlj8wEuOliAfWpbSLOuSFwqBrj8QVm36gXN+9T3BMUIMRGJYFkWbLlzpcgtlPKL6akjY7CrPgfDkMaxZbGSUEpZczFdA1zewC31Nra1tYfh8YxcWVFmCK0RLMpvIMpBFjzAZSLja9UWRN/Ay8R90QuLWBppwI0+7W6KC2RWUsDdb2DXUXPpW/xLgwnmieKYyeUC/lOzIzKbXVXsCD27ioqTHmR1Mkhjzwo0kiiIkqcwYRoqBQLmxJ1FxVofiULSKkSyc7C58jM0aDoqjqSNxawO+lMkmmqM5SSfO5DTLDE0gOHDTItz5crFAT+JnvmZlPrreo04l5WjaWcykbLnBKga6A6X6/Kts8MLNmBSTKzK0UhaMsv4SWQ3N9SbXrMAiOl8H5bF0UMGR0PZQdGH01qE0zHwZTVyZu/wC1oR5UOcnzVLl3Qqc6Ekkv0ULbXprWDiOMgaLFy+UrrFljzJLZLvotmG5BN2bXS1q1/ELDE4uGCQER/tEiWXy7KFjSRRYKGzX/AHr6Me1Y/E5iLSRQwurRmRS+YhSyIJENmupPWwF9O1PDW3mdGlUfA+Gw2EyxyRtbIWVpo2uzjUR+Uc/Tr06VJYLgSR88hcfiRNLnqLncD13qvYOSSYXTzJJHXlCLh0Lbg81rkgEnQfTSrXjMU8Sq08EsagAF9GAIAABKlrE+tqzy6uxZY4Tac1wbL4gk3+EdANAP6n1r5BisQpskrH+Ei+g119K8YspFlEjhGZc+QglgvS4S4BPQXqK4xxIhskUgyWF2S92J3BYgbbWGnvXOots2zdVjxwvn4FlwniNSskbshcnQpyi+Vl0t8ViRcn1qLwXD5opWdhFM5XXKcx6A5W2UgHrcG2lV/hGJmSWcxeabwqv3flGzWZg1pDe/XTTe9THDcTJ+1ysFN5FXKvmJnJUkFnKkhVUm+/e3QVtopHKl4lSlyY8Qplkk8xFjjBMgAINwfhQFDcgkfL0rX4h4acszK41JIDKwCjooYaWArBiMPkxAWZsouuZkBNgbbWGpG1S2M4oiLeLEZ2ucq5TqNBdiyqQfi0vULbgzx5lFy1f9K3NwedNcmYd0IP6G9abBgbEEH1U/zFWiLxMb2eMdNvb1H8+teuKccikgdFV87BVUC9736anX271bUzVdVjfci+C+HmnAknDrExsiKPvJj/ANwv8AF/rVt4jxBMEAoCNiFFkjUAx4b/8AT7b1pcOxs0WHCCNllsUM185RNwouTlIW5JuelRCxRiUFC0kKspdiuUkE6nL9apKW5XLmdJRW79eux4xErSs1s0sj2JeQ63Gptra1Sj4uMRjNAScoW1wFZmtzXtddraHqa9414W0AkDqxKZlCAEgWUkXBubnpX3hssF3Z18+YP93CAwS/RpGOhUX230qhmlpb33e3pf2fcLCi5ZZkuTdVhBGZiOkh6Jtr/h3ZS7v5kpvIRZQPhjXoqDoPX0rymZmZ3bPI2rP/ANq9lHQVL8N4cSRoSTpb+9ZXq92J348Wj3p8+vuZODYZ7g6+gBNXPB4MDmI1rzw3hwjFzqaka6YQUUUlLUxSlKuVFfCa0uM8VjwsTTSkhFtsCSSdAABuSdK5/wAT4/PjDZgYoP8AygeZ+3mOOn8I03veheEHIu8viXDKCxkuqv5bOqOyhrXsXVSPc3sOtR3GPEzBlGGyON2ZrkH0Ur19aj+Dx5sJKi2sCCoGltP7VHRC5qjk+xtHFG3ZOweLJR8eFLDqYZEb/wCMhU/StuLxnhCDnd4mA1WWORD7DMtm/wCUmo3BYW/a1rk9LdzWJMVDLdYcRDKw/CrqTv2qU5PsZyjFM0eN+NJZCRECke178zG++bUAW6fnVMxnEpzobZQ2dVsGAN/b633+dXOXhsZNzGAepXl/+v8AStaXgCsbLIQf4lB+pW3t3rVZMT5TX3ODN0eeW8Z39vwVzDY9TE00sUcsplCl5bZQHNiMlrLfYG1tulQvA8Bg8XFiMTMpgET6rCz2ynL01Gl78u+oGlqtXEvD2JKZESORLhj5bC5t1KyZdr7C9QDcLeJJUyGMSghwRl1NtbN1FhqO1XUoPZP9HodP0jeJXJavK/35mtwngMDebNGMS0Kl1BEebMhGUsDa4sbnbbpVgwWPw0MKIjKozFWKK5YIq2UkOBzaBfTeogTzDDph1kZcpNjkQ30IIII5rsbkmtSXCSKqiTWS7FzmBvmbMD0112quSC5Zh1mPL08dXn5u/wDBtcUxpluwlIQMwjjtqqHXcC3QX9aycC4fOs0TQozMFLsCtlVGBylnaw5rGwGuh7VBYvEFDZo2H8RW4IAufhPrrVp+z7iyyTSpzEZoF0Ym2YSRnciwAsNO/vaKaOLFhn/Of5NSLER4TD4zy4gs2V5opbrKhV3YrkvdNF0tlGq63rN4e4mWfFSZP2RCYWGVQc8V38zlIJuQVNgLaHoaqeFjdowHnaVv2eeIR7iJVy8h/dIAJ+QqV8PmXFyL5RkX7uMTzyOpAVeqiS668oAt0qXHY7C24VxOSZfKeMXlYrcGRUOmc2FgunIpA1betJ+DffRh2fnvIigBVR0N1d0Ukqm2473qaxvCsGthNKyZwQv3siMVJCkARkKQSRoBa7DvVdTEzRStho8syyFiGkzLKVtqsxCZ7gbCwBBFzobZJOyrg2kkYeM8IlOMimEfxSowzNBdmCBJAAHLnYW0y9zWLxFwbEK0mJMKCMkvIcyl0UxqjAsGNhyn4V9zaprGcPxZkjlVI8yI4UM4aS8jBjzMgXQCwF9O9qieM8dYsA6hGEMwdJLqQ6leUgsYzm1s1j6EVqpNlmanBB+zNG4CGQLyBguZATqeXYsrWBsdL963/E3i10aaFSwJjieMZcw1zB7gLvpcFjbTY61C4TCiVVZEYFELOxYcx+7JIZSSCL6L/FW3xfCP5pyq8ZeGK0kuUWCFs5K3udCLd79abdykVJcmpj5J3kdlnjlERVCj2Row2wQNYNZRe9/rWbCJFG1pYJJFJzGXO1+UdVU2IJ0sDt3tesghQjQeYxswLHma1+Zz+BfTfSvuJ4jJIHjhIOXWWUJpGlxmIUXsNTcj5VFGz3VM1sfiIXnLIAA0fNmh2cEooQRnMi5LC+t7nY1v4cTSSyNhg1lWIfdqsZ58oFoTztzMLse5O1ZcNw0RCWIWlmtMspIRlOULLFIPNHKbMBbqT1tWKFpcOFlso8xSFClVIsACxSO2Ubgadao3apHLlyxhsYeIeZ5redm82/Pm3zdj/bStdt+mu/vWayDLzF9OfcG+9gT+tY83YW69/beoR50992Y2F63YIDGS5OV4yrLseYdiO2+lY5Udw0ltAbG1rD0sK+4OdgpjQXvqD+700t6elQ90TjpS3+n9G3iONzu9llLqTsVRcxNhZrC52tc3rHhwTLl8rUkEAMdPa2hJvtrWHDYdHAUE58x0Ck3AF9l7d6snDWXDqFgZZMR+KUXCQj02DvqdTe1hVZUdGJSnK2/j2f0rk8QlYTosU0r3YKytlivoC4+Fj6dKyYDCCIZV1N9Ttf5WsBXrDxACwBJJuS2rE9SSd6nuFcLLG/XTQ9K57c3SPWx4li96XP4PPC+GFiNLnt0/0q68M4eIxfcnrXrh+BWMep3963a6YQUUVlJyYpSlXKClKUBCeMcKJMJJcXy2ce6kG9UKBenT/Wuo47DCWN4ybB1K3HS4tcVz/i/Chg8OGd88iZMzbAkmzWU9NaPdG2KaWzJrw9FyOO4J/wA+lRGNgyNcbbisXhzxXh1YB5QtyAPnoPzqWxhBDAa2G4rNrY0upMr/AIgxinCMjXKufvL31RebLodb2GnUVVOHy4bEwl4FKSIdeVUKH8Nsu3XbQ1cv2MShkPXYnoel/Q7Gq7D4WkwrSMsMjZtAsYDXtcgDXr3Nq9noMuNY6bSq7s+d9rYcjyOSTd1pri+6a+5ZvCXEGxMV2vnRjHJtqw10t6V78QeKIsNKYFiaWRQM5vZVJFwo6k2OthYX+mXwbwl8LD9+oEs0rTOoN/LBsFUna9hrbqaoXiFZI8VKwJzLKTm9zcfUG/tXnZdE8snHg+o9kdMsqrLylx5l34Rx+PENlCmOQXujfyPWpsG4tuPWx/I6VzCTGP50M2z5lBsdzmtt6g10jivElwsbylczKwRF6F2vbU9BYn5VhOKRr7Tw4+mqS2VW/oYMbweM2bywp/eTkPr8Oh27VAv4XVycshuf3x7dUt+lV+LxBinZ5P2t3IPMmbkHp5W1r1cvDnGP2lSSLOpCuBt6EehqjuJ4WHq8HUy0OO/xRBzeFJ1sUysRexVr772uAQNP0qDnjlwrZlgYuSLhFC3IJbM5UAsb3N9Tr611dE0J0AAuSTYAdyTtWtFxCGTlSWKX0Vlf8qssjRr/AOTGncbXyZw/CYrLMWmJMReR/JsV1l1bXla2wt2qwf7Rw/3bKkMeaMHJHl+BXBUNbZrE2Bud66VieDwSizwoR7Wqv8Q+zrCvrEWiPYMcv0H9K0WWL5NnjspvjPibxDBkHMxjkTMzsTGPubldbA+961vBWIH7TiJCiuVIyMbcrSEqWAUBbsABe2nzNSPH/syxO8ciuua4Xm2vtcDt3FRPCOHTYSScTRZFaMADcGzHS3XQnTrWilBrko4NRLP4v8TvAsDQvMqlnjdlMRzPYFdZFIsNb2A/pWYsCwdi4/aXRC7ksoyM18psxsuvVTcdLXrJxni4m8uPy0yxksA67sRlvkOwA2BvXzh3EVRmLcpKhCVUMWygW8wtzMDY+19BUpUtiKlRryZcI5bKXLJmNgTCvmWsQvLc6bEFdt6wJiQwsHuN7X0+hrcszqJIp8koAUxi0YYZmIyjNbQNbXtWJVnswlwgJ+IOI1A01OdkspW29+9QmNSjszJh8PNIjhdIgrSsDytKqWzeU2Qljb8JIG16njhI1R40ssamaESlLsyTQrIoJQc5DtbXQAC+1bMoCHKoZY45JcqB7Hy5Ig3KDfKgZj9NKiXxCsRmAVbBWKADRVC2Sxt03rNvUc2fqVHZGxicQZWeNMqrcvYtdVYKqsSxGrECovziAQNiBmPUkeu9q9TrrsQLaX3IOxrykJJAAuTsBrU0jzpSlJ/E81nEGXIzlSDqQDcgDuP5Vkw8KcyuCr9GJ0W3QgA6nb51ilCC2RidLnS2vUf52pZWqV/v9Gxi8wOZVCrILBV6jpp3rZ4fhZmIgQDM9203sP3ugH6V8weEEkqqv3Yy5x5jWv2sbH/L1OyxqCYoRlTaaXQtI25CsCcq67XrOTSW514cTm7XnX+/l9qNfCSBYwkBcONJZiAuXcFI8pOnr/g2IcMLBVHL+d+5O/XvWWDDAWVVIA2HarLwfhHzPc9D/WsHc3sevixxwx33ZrcH4QSR371c8DgljG2tesHhQigAVs10RgoopKTbFKUqxUUpSgFKUoBXMOMRyYjiCriGDxrIQsYFlygFtQb5r2F+9dPqq8U4QxxQkVdMwa/TUWNSWiyt/alwdMuHliQBrlOVdW/EosN7EH61esPgkljVmXKxAJtob+tq30hFgCL27jrWRRahFkBifD5FyhBProfqK18jx6Mp7E/3FWivhFVaJUmVnLe/qNDUbxngMWKHPdWG0i76bAg6N89r1b34fGTfLY+mla0vCR+E/XWo0tcGmPNLHLVB0znvDfAvlzpLLifMSM5kiWLLci5GdixuAdbAdql/EWAaeF1X4751HcrfQ+4J+dqsEuAdel/b+labxHN1HyNVlb3ZOecuoTWR3ZxiHhojnYrre4O4N97Fe41+htVp+zls+LxBUgoIAGsR/vc4yfO2erpxLhEGIUrPEr92HK3tnXW3pThfCcPho/Kw8SxITmIG5buzHUn3pKVo8zB7PljzeJKV1sUX7ZuNNkiwgLCIr50ljq5uVVDrYqN7Hc5e1c8w9lAlwzFJF6jT8uorrf2h+FmxyI8QzSxXUpcDPG2vKTpnDAEX0NyK4/JCcMpWdGie50cMrHpsf1GlbY9Liejwd48CcZGOwiTEWYEo4/iXQ/qKsEYBa2mmp+fp8j9KpH2WYOTBcODzoVWaVpmLnJ5cWUDMQe+W9tN6tPiLxRHhjHDAiy4idC8QuApXozSdiToBcmsXFW6J3fB44vxWKF/LLKJMmezMFGW+XViDrofoagcT4wh+GRWy6c11kU9N1v8ApVM45jHmlAxbRNIqZWaM3zcxIvbSy3tb0qIbhpteMgj+H+gqulM0SSOmouAxQtaNh20Hytrb5VoYz7PYnu0b5bkkAaW7W3H5VzvyXU3I+dtfqKkcFx2aP4HcezEj6GpSkuGNKZKY7wBiUvltIPUfzW/6VCYnhGJg3jlQdchNifULv8xVjwXj6VbB8re9wfqan8F44hf/AHgK9CSLj61ZZZrlFXjs5s/EnN85zEm5L6sdALFjrbQaVnfFIV1RgRsQQRb1va3yrr54Vh8VHn8pGU9co1+dQXEPs8wz3yFoz0ym35bVdZYs559LjldxKd50cw5FkcKupVCWVh0J/d1vThmDd1Zgjcp1cbj0Hc69KsmF8IyYcFYxcHUuCA+x+Fxe17i+g00uL0nwjAnzPOWMHMqKWPMt8pZyWzXHU7XHao1Lsc2TpPfvt8iMw3CJPLF2IEhYAGM65bk5idV+H9O9aE8YExV4/hFiqsN9/i+etTvGQ58oozxggaEm4UgAhkBJtoPi1NWHwn4RufNmBNzmAI1N9QWH/bRMweBSajFcd+fyYvCfhUsDJMFkJFl8xc1h6A/rvUtN4QYLZClhsLZbDsKt8aACwr1RxT5O7HBY/wCJUeHcDdSMykW66fkatGGw4QWFZqUjFR4Ltt8ilKVJApSlAKUpQClKUApSlAKUpQClKUApSlAK8SRBtCAa90oDSl4YjC1iPatTEcKI+A39KmKVDSZKbRXZMOy7qR6/3FYjJfQ2NtrgG3tcaVZ6wTYRG3Uf561VwLKZXOIQLLG4lXzrKckbn7t20IzrsbEde5qLg8JQzSQyYmSSSSMMupUBgWzIDlAAy6iy2GtW2Thg/Cbeh1rWfAOOl/b+lRpaLKSPzbPgnhlmjJuUdoxp+JGI39bV4XFOoQkG5IBtraur+M/s7TGSmaOUQSsQzq6kq7iwuCCCpIFjoapXEfAnEIWZvL81CP8AwmD2I65dG+Vq3U4tbgjIuNsCyk3I3vrb6/1raXiEb/Eq7a20/XQ/WoCaRkssqWc8rKQVNjp8LC9Aq3CAkeXY212+dS8cXwWUmWQYaJxysR76jX2uKleD+CJcQC6SJkXVrOAT8unudKpSA3Yggi3Lbf6iui+A+P4jFYXFYaVVcphSI2YDOoJy5S34gPiHXSs5Y2ldllMsHhjxJI5OF8uKMBh5YQqfMS5DNlXRSCNbaH51PeJuMRYUKGILtayg666VS/DOEOFxLNFDJN5EGS4AJ82Xm5vTkG3evC4OxfE4jM+MkJLK4KiEDTKFPxNbqNB+uDL6VqOgcNkDqrXsTuOx7aVuNGD61UfBUb82nKW0vvpre9XRltVUVlsyOm4YhIIFmGoYb/nX0zTYdc2cyopuwZVBy9SCBuN6kaZam2iro34ZAyhhqCLj2Ne6r2FxP7IuRg7RXOTIpYxrvlIGthsLdKkuH8ZgmNo5VZuq3sw91OtbqSZi4tG/SlKkqKUpQClKUApSlAKUpQClKUApSlAKUpQClKUApSlAKUpQClKUApSlAeWQHetZuHpuBY+lbdKEkRj+DiUWdY5V7SID+fSqjxP7M8JJc+S0Bta8DXHzRhaui0qKrgnUcJ4h9kk4W2GxEcig3CteNvbqDUz4L8L4nCR4xpI1EsqJHGmcWIBYksemprrMkCtuBWu+AHRiPzpJyaospFX8P8DkODkixDiOSRy8jQHXKQBlVzqDlFrjvpX3D8OafDqjRiMI9oFzFiIeWzSFtS2+ncjtViOFYdAfUf0P9a13a29x71m06LqW9jD4RY1CoNvqTe9bba1qKba1lic1WiT2RWhNxAh2FhZTa3X3/wA71KWrSxvDFlsSWU9ShsT0sT1FSiDOQGUEdReo6SBc4cqpZTcNlF/rvUsqWUAdBWlKvSqtEpm5wmRipVjcqSL23HT8q3qj+FtcuRtf+1SFbrgwfIpSlSQKUpQClKUApSlAKUpQClKUApSlAKUpQClKUApSlAKUpQClKUApSlAKUpQClKUAr4VvX2lAa7YRegt7VhbBkbNf3H8xW9SoaTJUmjSuVHMp+WtY5MSPwgse1iPztUjXy1RpJ1GlHBIRqwB7WrHNh2F9L+xqSpRxQUmauAhZQc251sK2qUqxUUpSgFKUoBSlKAUpSgP/2Q=="/>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10" descr="data:image/jpeg;base64,/9j/4AAQSkZJRgABAQAAAQABAAD/2wCEAAkGBhQSERUSExIVFBUWFxYWGBcWFRgWGBwWFBYWFRcXFRQXHCYeGBkjHRQUHy8gJCcpLC4sFx4yNTAqNSYrLCsBCQoKDgwOGg8PGiklHCQsKSkpLC8pKSopLCkpKSksKSwpKikpLSkpLCwsKSksKSksLCkpKSkpLCwpLCwpLCksLP/AABEIAJ0BQAMBIgACEQEDEQH/xAAcAAEAAQUBAQAAAAAAAAAAAAAABQECBAYHAwj/xABGEAACAQIEAwUFBQUFBgcBAAABAgMAEQQSITEFIkEGE1GBkQcyYXGhFEJScpIjM6KxwVNigtHwFXODo7LxFiRDY5PCwxf/xAAZAQEAAwEBAAAAAAAAAAAAAAAAAQIDBAX/xAAiEQEAAgICAgIDAQAAAAAAAAAAAQIDESExBBIyQRMiYXH/2gAMAwEAAhEDEQA/AO40pSgUpSgUpSgUpSgUpSgUpSgUpSgUpSgUpSgUpSgUpVL0FaUpQKUpQKUpQKUpQKUpQKUpQKUpQKUpQKUpQKUpQKUpQKUpQKUpQKUpQKUpQKUpQKUqhagrSoHifbTDQ3Bkzt+GPmPmdh61rfEPaBM1hEqxqev7x/TRR9ajbOclY4b9LOqgszBQOpIA9TWv4/t3h0uEJmYdEtbzdrD0vXNcfxSR3DSyO5B2Y3/h91fIV4fai58froPhvWdssVUi9r/HUNn4l2+xEgIQrCvTLzN5u39BUHD2ixaNdMS56nMxYfpYH+QqHxOMjW92ubG+XXbUXPh515NxvDRIHecSAj91FfvL+HeMmQb671Td7/EivP773/rfcD7Sp0AEsSyHblBQ/wBQfQVsMXb+IxNKYcQAu/7IkX6845RbreuC8U7a+8uHCRL0ZgJJd9u9yi3lWDiu1uJtIgmlVJDqqSEJzdLDYG+1dNYn7TG4nieH0f2c7c4bGyNHCxLooci2mUm2/jfpWw3r5c7GlkkkIcggKNGIINyemo2roGC7e4qHTvs4/DIM58j731qJ7UnyIrbUw7JSuf8ADfaqDYTYdl/vIwP8J1+tbLgO2WEmsFmUE9H5D/FoaNK5aW6lN0q1XBFwbjxFXUalKUoFKUoFKUoFKUoFKUoFUvVa5Z7Su2OISb7PC5iVfeZdGblBtm3A5ulRM6TEbdG4lxqHDrmmlSMf3mAPkNzUNg/aJgpGyicLvYuCim34Sa4ZIxdszEsx3ZiWJ+bHWsuaOyL8v6mqe63q6Nxn2qES5cMqtGu7ODzflsRYfGpLhntNje3exNGfFecemhHoa5MimpDDAipiZNQ7lgONQzfu5Uf4A6/pOv0rMvXDlNTOA7V4mEDLKWA+7IM4+QJ5h61Psj1dZpWkYH2lrtNCR/ejOYfpNiPU1seA7TYeb3Jlv+Fjlb9LWNTtGkpSsTGcTjisHaxOygFmPyRQSR5VrPEvaGi3WGJ3I0JcGMA/FSM30FSpa8VjctwvUbxPtJh4P3kqg/hBzN+ka1zviPajESg5pCFOgRD3Y9BzN61BtEW6AfDr59ahy28meqQ3PiXtP3EEVv70n9EX+prW8Zx+WcXlcuD93MQo/wCGgH19ajpLICSL2F9dNAOg61fgsOkimSTExRCwP4jYgEX1W1qnUqxXLf5y8L22F/n/AJA1ZNjlFy2ijc6HT8un86pxe0YUpisNKCwGUE94QSAAq35mN+hr34vgsFDGUxRxokYEEd0IxcAty5gdND1O1ZWxe3a9KXx8RrSOx/aOCKLN3j94fcTuQyG1tC2e1jffKahXx02JhLxA8r2NrC+hJ08Kj0nhmmXld41DHKSEY7a3FwNamcBLFiJngSMxxrdmAc6srBRsoAGta/jrWN1aTMTzbuELDwPEzHmBA9B6DyqNxWGdMwOynWy+HxrZuK8ceMSBcoObKCy5iLknffQCo+Dhsciq0khDNZiNVBNt7NYHyq+tJidodl94ZSdAOUgi51G1ZB4Y9hY5hpcLYkW1IBNS8rRRw3WK8haxfMba5rFY1sBaw8amuHcOBRXG7C5UkWGZfuk7k38qW3ClrIzhcsMILLiEkeRluoVixLHTnYAfe1raI8P3fvIVv4WN/ma513VmDWW4YEEKRqNt9PCtm4Ni5HnzuzNytqel7bDpVbxqSccWjbZ554yl7EsdBZdPWsY4Q5Wexyrudrep+IqwTFiCill8RqTbXy3rPM4ZSJM4AA1O4sb2G4J6aiqueaRa3LBi7RnDPlSZ4zpsSo11G/Kdj6VsfC/alMDlLRzWAJBGVrfmXT6VBYuCNrl+Yk32AFhYBTlJubKBfTS461G4PCwxNcKwzA5iLEklr3N9hsLVOmsV1GqTO3WMB7SYH/eI8Z8ffX1XX6VsOB41DN+7lR/gG1/Sda4u2KQsptm1yDXLoeYuy/C1hrVzT3GpAtsLX200tsOtF5yWp8nc71WuNYXtdiIrCORwB0bnHo3T5VO4b2rFLCeNTcbq2Q+jXB9RRNfIpLpFQPG+2UGFkWKQsXIzZVAJC3tc3I+leOA7f4SXeQxnwcW/iFx9a5Jxzinf4qfEEXzNkT/drtY+B09KtWvtLSbxrcO5cM4vFiEzxOGGx8QfAg7Vm1zz2ScM5JcUb/tD3afljJLG3xYkf4a6HUTGpXidwUpSoSVxL2mqRjX+J/miGu2GtX7afZkgmd+6WZkyhmyhtdBYnXbzqto4TDiUSais2ccq/wCutYaPdifiazmFwPkKyaqQ1mRtWIiVkxirQhlRmr3z2uEJHjcD6E3qmHIvXjicRIsws2lwMulip08j1rt8bBGXcy4/Jzzj1EfaqTBttCNx4VcFB3FW46wnGXQNcW8r17dyT7oF/ibDzNY5sf47erfBactY45esOLkXVXOm1zf0J1HkRVhmuXcgtI9ud2abYWAySNsPDN1rwmV0HNY/lv8AS9eiG4uKy3MN8mGa/KEZjYcSMOVSQPKXJvHaEiPQhQrWub3FgTYVrb8WxELgzKxYdJC6X/w3APzF63ciqFdMp1X8JsV/Sbj6VMWYfjiOmu8D4oZJHGJBsBfKh21As1zqDr1qYx/G+FpeN4ZFuBqrMSPgBmuvQ6irjw2O5ITKzblCV/hN19AKhOMdlO8YyIwYk+6/IcoUKADfKTe5uSK09o0r62azjcVCsmfDKwVSGVmAVgwN7m1+viamsfxdJ0WTF4vFPJbRcqsl7C9rsPHwqNn7POls8bIGzC59wHQqe8W4Yb6fAVZjMFdEbTLlY3a2+hsApJvppekWqiYldwPAjLnU65im4GnKdR0NTXYyNftczmxZL7MRqXIJNjz28NqxOEJliyhSMxuegO1tzuK2HhPCjEsjCNMz6EC97WOoB+Z1FTNv105vbmYazx/Ds9mX77M3LzaagHl2Fyw18K23F8GRx3a3WIIMz6WAFgLm5CsfCtZ/8OTJKG15baFSNNhbxtW7cMweWAZlA5bXuSS24AABOu2wHxqtrbW3GuJajiOBq+bDrKqqGFpGB90a3sNTvU5i8TDhTh0WYycixFEiIvm5A7Frj/DWFMmaRje7DlYaCx961juBUTxhScRAovvGL+BDsR/I1pOprtFZ41MKv2W/aKVYsma5XMSNDr0uQLfCtow2HVLXUWPiSRprot9TpXhhXmF0jkZWIZQM9gGIOpPSr8LwHEYRTicS8RVpA5Pexy++MlrXuCW1JUH41W0aWrHtCTjxhJyi2UBSDa2a+pAUWKkC3SoXiPaNYmIysAwuZApK3P1v8az04eUOUnm3vroX1PxrHx3DbMdCBtmX3ToLWudd/pVFazEzO2DFxJJNVkDH52PpXpI1h0rAn4Oj/dUm/hkb1FYmIwskKllkfKuuVxnGnhUuiLR9JkTW1Nren1qPl7Ra5YQ0rf3TZR82rAwuG7+zys0l9kHIo1+94/61qdwvBCQAbIn4VFh59T/rWm0zr7ZnBuIs6AS5C3Ww0AJNhm6m1qkXwKMNLgeRHpVMHw1Y10APnb6VWbBsQuQ2N9elugsNjVXJesWnhacOqgHLfKbgJodRlN/Hfatbx2NKoQlrC4CEEMN9iNNPCtiebmyg5iPgRtvUZxPhRfYgknmtcj9Xj8qtW3rypzHST7L+0LEQRRxKVKKoUK630A6EWNb52e9pkUxKzKIT0Nyyn6XXzrleG4fkGx+hHpvUlBh2IvpbxOg+tc85eeHZjx37tOv47jhsYkgujq4/ukH+Ve9c27L9kZWIcl4wLEPqh/wDc/M2HzrpArWszPbWQ1xDt5Jnxsn52HpZbfSu3mud472fTTY1pGKCIyF817mxbNYL49KSQgu3HZ2LCLCkYse7XMepYGxY/P8ApWvRW8rV3LiPAIJ2VpYw5UWGa9rb6rsaxZOxeDZxIcOmYEHS4BttdQbHzFRNUxZzPhfZHEzKXSLly3UsQobpy33+g03qLx+Amga0sTofiDY/I9a70BUZ2hnhWBjOuZDYBACWZ2NkSNRqXLWAA61OjbgnFOPiBQ2VnubDLa1/Anp6VLfbnsLIjN/eNredjW4f/wApEqmZmEUz7RfvI40JuIg25P4n6nbQAVC8S7E4uC5MfeKPvRnN/D730q9L2pzVS9K34sg8JExPeS2z+C3sL/Os6UExtbff42rDE9jY3UjoRY+hqzG8XWBDI7WA9SfADqara02ncujBaMNomOmTw5iInViSt+UtqQLai53F/wCdWcNe6fC5t8r1jmZ50R+8yowVsoUEkEXsWJ/pWZFYCw0AqsunPmreNVe1esfDnOUlSMxIUXFyBqWI6D61ZhmGYX8apPjZEmAJDL3g5GGlmIF16g2IN6xvbU6efkv68AmjuBaS5tb3eYMxUMPhcdavjkjYCwk1KADl1zhiD/CRV3EJwJlAjS7G5sutxqDp1v8Azrwm4hCOUpzKRZUG+S4CG/5jVqW3G1qzuHtG0dxl7zXLsQPfZlANjrYqawJMBhpMrGIo7hSTGQh5iVBOU2e+u6n41cOIvbMYUWxst1sVs3h8N6vbjESgWCX6cpsDe5udN6vtbS3h3D4YY84zuTZlEwBNiQPej0tY6Cw2qWZkJXQAZiuVctlNzHcnU7nf4jWomPjdxlKrksBltdNDcV7pjEYg5I7g3vY3uTmJGt99an2ZWwxKQeaKNS6qXcq45lDA5WUFjzbAm2gFe6LDISA8cDKTcGQjUNl93ZRbXfYVg/7QOgyRsBewZb6nfW99fnWDjEzhyEVXa+pGcZiCt+h2JHWrRMfbP8OmJjcRCZHjRgzZshKZCL5Q+ZWNriw318KjsHDHiJ43EhIjZL5l0IFypUr11OlXR8FksSEhD57gqSbC2UaMRrrbWq8M4kMO5BUI4JBuCASLX+H3h61aLfSJiOohnTyw3Zv2h1Fzy2Oa+U36XtsdRUbxeNO9ACMcoK89mXMhLnQamwBNZ0XFonZ0SNHa2dtLrY2Vhvbr5C9UwxQ41SqqwOdm0zW5MuS/4frWntwpGo7bFJOuc3F25TsCNWVTaxv94bmqs0XXONTYaWPMU0N9NR1Feot/ZJr8De177X11APlXvGl//STqNRc6nMeumutZqTWEdaO65I82Zow2ZRoHbKLi/vaHUfCr8RwaEh1yMVW19Afe2UXN76ipNcLmN+7S67aHSxuAPM386Iqq1ikQuLAWsbeFr2oREIeDhMEZYBHAXXKAt15gvMTodb7dDWecKo5gLAlgQbWBQ2INjtfwqSVQeUxpY6ajS183U+Ney4QvygC2psosLsbkkmo4hf1iUA2FN2cA/EXzAbbL8Lbb6mn2YORbmO+W4A08T4fC162ZuFEAcy+OUqSpHgbEHz1qLxnEkN0MauR+Ehk9SARWVsmumsYd/JC4rhJ+8WW3RLMnnezeteSYK/unbqNB/lWdgcPJiWyRK0uv3Se6X88puPIXNbrwjsKigNiCJWGuQC0QP5d3+bVn62v3LWta06hp3BOzUmIYZASnWRgRGPyneQ/l0+Nb7wXsdDBzMO9k05mAsLfgTZf5/Gp1VAAAFgNAPh8KuratIgmS1KUq6ComXtFGJcRFZs2GiSZybBSsgkIs1/8A2mve1S1QWP7IRSzvOXmVpEEcipKyo6KrqA6DQ2EjetBZD26wZYIZ0R8neFTewAiE7Xktk0jYNvtrXoe1+HbDSYqNxIkWjfcIPLo2cAqbMp1GxHjWM3s+whXIyMy3JKl2sc2FGDN/+EoHz1r0w/YmBMLJhOdo5feuwDbKBYoo/AvS9B6/+NMHnkj+0IGiDtICGGURELJqRYlSQCASdR4158Kwb4iUYudStr/Z4W0MasLGSQf2zj9CnLuWvhQ9h0OM791HdxPLLEpYtmmxLJJLK4OgAZFCprYgt+G22AUFaUpQR/EuAwYgWliR/iRzeTDUetaB2l9nUbTRYfDuVMmaRlfmURQ2JufesztEttdC3hXTr1Bdnv20s+LOodu5i/3OHLLcfmkMrX6jJQc14h2LxOGFu5zIo3j5lA+Q1HpUSJNfjXfbVHcT7O4fEX72JWJ+9azeTjWo0nbjKS1kniTW0VWI2LXH1AJrcOJ+y0anDzFfBJBmF/zjUehrn0nB8dFipVkgJhjUAmI94qsRnBYjUEqb7aAr41S1N9k6ntk4ZXJzyMhexNwSigb6E3OgHzrylxbZHaO4e6kSWKEhgy2W5LMp0NzYnwtVyzX2NZBnucx1I01120qNajS0cdLsBxR0jGaNHLkK14w9vnfUDTpVJMPhZS14zGwNm7prgEi+qPf6EVb3hs2W2bUgHa9tATVkljyMh51NyNtLXBYdddK8nJ5GSl5j6d9MVLVhjv2bI/cyI/wJ7t/RjlPkaxJ43jNpI2X8wK3+R2NSsVmKsr3UAqRvcg233uLGvSPHyInNexbKVHOtibAlW0ttWtPMrPFoVt48/SIjxltm9ayoOJX3F/iKyZYYZLrkCsN+6OU67XQ3X0tUb/sFjmYOsaqpcGQ5C2U2IQi9zXZTLW/xlz2pNe4SgYEXFWSANowDDT3gG2IYanXcA79Krwacd2VIJYnclToL2IC9dV38DVJHsf6VtEqTDDg4NCgYLGwJGhVyRffVSdfWpHh3DYkmzoxN1++1iD1WxADD41YtXi1TEyytirM7+22Q4Fd/fBHTYEj5+PSvX7MABuPG4y+gGn/atQidk1RivyNvptWavasxqe9BYkgLlXUm1rZVGpO4t4Hwq22VseoTzqQRlvfxtceeunypJgkYZu6zlRc2S/0FyemlalP2gxsTZ5MNLHESSC8JtlOwJXUVN8I7agrZSflcSL9crr5lqzvkihjpt64fjceYo8UijYWsCPiV3FZ0nGFjA7tzNfZGSxHzdQLeamsDGcZkxLhVQyH8ES5j/ikOi+Z8qlOGdhJJRfFP3af2MR3HhJLufkLVjEWvPLeIivSAxHFpcTIYkDSN/ZQ+6P8AeSbL5+lbFwr2eXAbFuCN+4juI/k7e9J/KtwwHDY4ECRRrGo6KAP+9ZJroikQiZah2H7RPNNioDhWw8UMgEAMeQGMKtwfB7lWsdbSDwNbhUH2WFxiW/Fi8R/Awi//ADqcq6ClKUClKUClKUClKtkGh+RoK3pXIcN2G4mkMV5DKVw2LQRM6EI80RIWQuSst5WIB1AUC9bFPhuJ5pVVpVPexCJkOF7hcP3kObKjAv3wTvr3Ft7X5RQb7VL1zbjj8Wg+1SK8jJHFOUb9iylViT7OY41XP3+fOXuMuunQV54zgnFJCJkaVHjXG9yXfD95Z/sxgjmsDGQzRy7bLYEi9BvHafHNHh2EZtLIVhi/3spyK3yW5c/BDWbw7BLDEkSCyxqqL8lAAv8AHStEx2G4uXnyFr/tTGScP3Y/axjDnDgjMriMzB8+hJ0vcVTFYTjCuipI7RrLNzWw7Oy9+phMwLIChizDTUHcXtQdFpVBVaAaguyvOs839tiZmH5YiMOnkVgB86kuLY8QQSzHaON3/Qpb+leHZzAmHCQRH3kiQN+bKMx82uaDy4r2Vw2I1khUta2cDK/k62NalxT2WHfDznTZJhf/AJi6+oNdEpQcS4lwHFYf97A4A++n7RPMrqPMVgw4zMOVgfka71aoXi/Y3CYnWSBc3415H/Utj61nbHW/yhet5r05C2VhZhbUNppzA3vpXqCbswa9wMqnSzAG/MOhra+J+ylxc4bEXH4Jxf0kXX1FaFiIcXBiZIpsM4jVQc6gsBYlS1wLlCQRe3T41xZPApPx4dNfKtHaRLDlDJZnFjbW1hexYdN7GvHE4Ncqg6qqnc62GgF/I3+VWQ48MOVgfkf5ivNoyzczAodMtjfT4g61Tx/FtjvuelsueL11C7B4ExRZrhWlOYaj3T7o3uLAXJ2FbHw/BYbDjO4Ej3ILPsB8FBtfS99aio3BRkDNGpB/dgBmNgAHk3yAC+UbnfevEYe7EtsdQP8AX9K79OZIYp1Y8u1Yxq0kDaqZqsL6yMDjGikWRfeQ3HzHj8NSPkTWZ2YwkUuIWOW+VgdjYZrcoJ31/wAqr2i4N9mxLRqSUIDrfcBr8pPWxB18LUR/G88M7bYaUAO4ic7rJoP1nlPrXpiux2CxBzmCNiTfMnLfzU61y18N1rcvZm7B5Y//AEwqta33ixH8v5VPfaJjTdeH8NjgQRxIqINgot6+J+NZVKXqyhVDS9GNBCdjzfDZvxzYp/1YmUj6WqcqD7ErbAYY/iiV/wD5Of8A+1TlApSlApSlApSlApSlApSlBS1VpVG2oFK5xgOI444TCr9nxJxEJk71pkfU/Z8SUIOa0gziJdbjmGnhZiuL8ZSO3d3OdP2gw5JAfCpJl7pMxZRMWjJAJ5dxe4DpVVvWkdrTiW+ysVxXcmKQzLgiySjEFE7q+Uh+7B7zS9r2zaVg4TinFh3WHkifOyYYNMIgyjNh5O/LSA5c4mEf16UG0dsDmgWH+3mhh/wtIrSf8tJKnBWgyYrELwSJsQ8yyg4dcQ7qYpUjM0aYhrjUWQyftB0u1YvH+0+Pw8uJKqRAndLE/cEqA80EdrtYyuQ8lsrEHTRTuHSapeudJxvi2fDgxERlmuxgOZ1+0lFEqID3DGDK33QCdTplrCl4jxeUEiCS6YiCSJXXutMuJEkczIAGjBWE6XHMNTe4DqV6XrnTcc4r3ukTZO4uobDkF3+zM5LZQVjkEwC5CwFts181SuEnnGMwSySFpZMPO2IQDIgQd20ZMWYhWV2KBtzdvDQNxqCxgC8Rw7f2kGIjPzVoJF+neVO1B9ojllwcn4cTlPymhmj/AOpkoKcY7EYTE3MkC5j99OR/1LatQ4n7J5FucNicw6Rzi/l3q6+orplKDhXEeEYvCk99hnVR99P2ieq6jzFY8PEFYaEHz/mOld8tUFxjsRhMTcyQKGP305H/AFLUaTtyPPVVatu4l7JnW5w2IuOiTC//ADF19RULP2Jxsa5jDmtpyMHPzsNbVGlto9D/AJ/IjYisiXEu7ZnZmbxYkn1NYaqwYIVYMTbKQQ1z0AOt63zhvs6zRXldkkOoCgEKPBr7nzqE7aeDW8ezZNJm+KL6Bif+oVF4v2f4lDyFJR88h8w2n1rcOyvBThoMjEF2JZrbXIAtfrtUxCJlM1yfA4vi4wrTySTCN2jVuRHnRPtDCaaGJYgVAiAGVg5+90rrFUtVlGjcN4hIcdhUTEYySBoZyxlhKhnWQCLvGMK25TLYki4RD15vDH8YxKYjFljimkjL/ZcNHETBLCIMwLyiM8xfPc5wQVUDfXoFqWoOaR9q8fHAFw+GjKRJiMjfZsQqvHhYYGjVImbOhYvJGMxNzHcX1FZuJ7X8QV5iuEEiL9rEaCKUOWw6xNGWe9mD52AAAvkNjet+tS1Bz/hnbLGyPCkiRxq5cd79mxDq5DxhY8gIMLZXYlmJHL8DbB4d2z4ksWHV4u9kIOe+GlVnkE6xtBdSFiZUJfvCMpFtNCa6dalqDnuL7Y8QRYnMCESTzJkXDztKEjlMSHKXCnMLNe4sNQCL26EKWqtApSlApSlApSlApSlBTLS1VpQUtS1VpQYPFuJxYeJpZmCRiwJIJ1YhQoUAliSQAACTevHCcew8irZwmdiqpKrQuWW11EUoVri46dRVO0XAhi4gmcxskkcsbqASskTB0bKdGFxqD0JrVpvZZnSNHxkjBHeSxW4u00cy5MzkqF7vKAxbRj11oNyHFYb5e+izXC27xb5muALX3Njp8Ksg4xC2XnVSxKqrkIxKsyaI1idVa3jatWf2Vwls+c5rls3dpe5xwxt8299O7v8Ahq9PZhEGDGQlgUKkxrdcmOkx/KdxcyFDboKDbIMbG5ZUkRipswVlYg7WYA6edRuA7W4SbOUlFkFzIyOkZUNlJSZ1COobS6k1B9h+xMuDmmeQx5DGsMaqbtkWWaXNIwRLse9tfUm2pq5fZ64gTDfbGaKB43w6tDG2QxMWUS6jvhYlbcvQ7i9BtZ4pECAZY7sLgZ1uRbNcC+osL/KonG4yHGwRtBiIjeSGaNi2/czJIbDfZGG3WojB+y2GMxnvCxjOGILIl/8AyzSuQD91XMxBUaAACrcH7K4Vj7t5M4GFkwisIkRlSRi2cHX9pYkE6XoJ/iHa/CwqHeZSrJK4ZLyArBlMhulxpmGlSH+04rsvepmUAsM63UNsWF7i9xvWmyeyxWRw2IOaQThikSRp+3ihh5IgbLZYFPxJJpivZVG8mIYzG07OxumZgZJopnXMXylM0QFst7Hc2FBs3F+1GHwyo0slhISEKq8mbKpdiBGrGwUEk7WBrJg4zC4BWaM3jEos6/u2Fw9r3yka32qM472NhxRw4cFY4GciNLorB4miy3QgqtmvYb7HQ1D472WxSPKVlMcbrKAixpdWlwowmkm5jVACI9r9baUG1YfjcDytAkyNIqq5QMCcrFgDpvqp+XXcVm2rX+GdkEw+K+0RZFBgjhKCJB+7LkOrixW/eG4trZfCthFB5vh1JDFQSNiQCR8j0r0pSgUpSgUpSgUpSgUpSgUpVCaCtKVQigrSlKBSlKBSlKBSlKBSlKBSlKBSlKBSlKBSlKBSlKBSlKBSlKBSlKBSlKBSlKBSlKBSlKBSlKBSlKBSlKD/2Q=="/>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155"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2295226"/>
            <a:ext cx="3355958" cy="21383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13851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duotone>
              <a:prstClr val="black"/>
              <a:schemeClr val="tx2">
                <a:tint val="45000"/>
                <a:satMod val="400000"/>
              </a:schemeClr>
            </a:duotone>
            <a:extLst>
              <a:ext uri="{BEBA8EAE-BF5A-486C-A8C5-ECC9F3942E4B}">
                <a14:imgProps xmlns:a14="http://schemas.microsoft.com/office/drawing/2010/main">
                  <a14:imgLayer r:embed="rId3">
                    <a14:imgEffect>
                      <a14:artisticGlowEdges/>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angle 4"/>
          <p:cNvSpPr/>
          <p:nvPr/>
        </p:nvSpPr>
        <p:spPr>
          <a:xfrm>
            <a:off x="514350" y="0"/>
            <a:ext cx="3451586" cy="769441"/>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4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The computer</a:t>
            </a:r>
            <a:endParaRPr lang="en-US" sz="4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2" name="Rounded Rectangle 1"/>
          <p:cNvSpPr/>
          <p:nvPr/>
        </p:nvSpPr>
        <p:spPr>
          <a:xfrm>
            <a:off x="514350" y="856653"/>
            <a:ext cx="8115300" cy="5005983"/>
          </a:xfrm>
          <a:prstGeom prst="roundRect">
            <a:avLst/>
          </a:prstGeom>
          <a:ln/>
        </p:spPr>
        <p:style>
          <a:lnRef idx="2">
            <a:schemeClr val="dk1"/>
          </a:lnRef>
          <a:fillRef idx="1">
            <a:schemeClr val="lt1"/>
          </a:fillRef>
          <a:effectRef idx="0">
            <a:schemeClr val="dk1"/>
          </a:effectRef>
          <a:fontRef idx="minor">
            <a:schemeClr val="dk1"/>
          </a:fontRef>
        </p:style>
        <p:txBody>
          <a:bodyPr rtlCol="0" anchor="t" anchorCtr="0"/>
          <a:lstStyle/>
          <a:p>
            <a:pPr algn="ctr"/>
            <a:endParaRPr lang="en-US" dirty="0"/>
          </a:p>
        </p:txBody>
      </p:sp>
      <p:sp>
        <p:nvSpPr>
          <p:cNvPr id="8" name="Rectangle 3"/>
          <p:cNvSpPr>
            <a:spLocks noChangeArrowheads="1"/>
          </p:cNvSpPr>
          <p:nvPr/>
        </p:nvSpPr>
        <p:spPr bwMode="auto">
          <a:xfrm>
            <a:off x="0" y="-589345"/>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cs typeface="Arial" charset="0"/>
            </a:endParaRP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788021"/>
            <a:ext cx="3429000"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Straight Connector 10"/>
          <p:cNvCxnSpPr/>
          <p:nvPr/>
        </p:nvCxnSpPr>
        <p:spPr>
          <a:xfrm>
            <a:off x="4191000" y="914400"/>
            <a:ext cx="0" cy="5005983"/>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4910555" y="795097"/>
            <a:ext cx="2594749" cy="646331"/>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Graphic card</a:t>
            </a:r>
            <a:endParaRPr lang="en-US" sz="36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9" name="Rectangle 18"/>
          <p:cNvSpPr/>
          <p:nvPr/>
        </p:nvSpPr>
        <p:spPr>
          <a:xfrm>
            <a:off x="1625653" y="811891"/>
            <a:ext cx="1335623" cy="646331"/>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Inside</a:t>
            </a:r>
            <a:endParaRPr lang="en-US" sz="36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4098" name="Picture 2" descr="http://www.bcot1.com/IMG_0656b.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2362200"/>
            <a:ext cx="3400028" cy="2550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13851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duotone>
              <a:prstClr val="black"/>
              <a:schemeClr val="tx2">
                <a:tint val="45000"/>
                <a:satMod val="400000"/>
              </a:schemeClr>
            </a:duotone>
            <a:extLst>
              <a:ext uri="{BEBA8EAE-BF5A-486C-A8C5-ECC9F3942E4B}">
                <a14:imgProps xmlns:a14="http://schemas.microsoft.com/office/drawing/2010/main">
                  <a14:imgLayer r:embed="rId4">
                    <a14:imgEffect>
                      <a14:artisticGlowEdges/>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angle 4"/>
          <p:cNvSpPr/>
          <p:nvPr/>
        </p:nvSpPr>
        <p:spPr>
          <a:xfrm>
            <a:off x="514350" y="0"/>
            <a:ext cx="3451586" cy="769441"/>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4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The computer</a:t>
            </a:r>
            <a:endParaRPr lang="en-US" sz="4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2" name="Rounded Rectangle 1"/>
          <p:cNvSpPr/>
          <p:nvPr/>
        </p:nvSpPr>
        <p:spPr>
          <a:xfrm>
            <a:off x="514350" y="856653"/>
            <a:ext cx="8115300" cy="5005983"/>
          </a:xfrm>
          <a:prstGeom prst="roundRect">
            <a:avLst/>
          </a:prstGeom>
          <a:ln/>
        </p:spPr>
        <p:style>
          <a:lnRef idx="2">
            <a:schemeClr val="dk1"/>
          </a:lnRef>
          <a:fillRef idx="1">
            <a:schemeClr val="lt1"/>
          </a:fillRef>
          <a:effectRef idx="0">
            <a:schemeClr val="dk1"/>
          </a:effectRef>
          <a:fontRef idx="minor">
            <a:schemeClr val="dk1"/>
          </a:fontRef>
        </p:style>
        <p:txBody>
          <a:bodyPr rtlCol="0" anchor="t" anchorCtr="0"/>
          <a:lstStyle/>
          <a:p>
            <a:pPr algn="ctr"/>
            <a:endParaRPr lang="en-US" dirty="0"/>
          </a:p>
        </p:txBody>
      </p:sp>
      <p:sp>
        <p:nvSpPr>
          <p:cNvPr id="8" name="Rectangle 3"/>
          <p:cNvSpPr>
            <a:spLocks noChangeArrowheads="1"/>
          </p:cNvSpPr>
          <p:nvPr/>
        </p:nvSpPr>
        <p:spPr bwMode="auto">
          <a:xfrm>
            <a:off x="0" y="-589345"/>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cs typeface="Arial" charset="0"/>
            </a:endParaRPr>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1788021"/>
            <a:ext cx="3429000"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Straight Connector 10"/>
          <p:cNvCxnSpPr/>
          <p:nvPr/>
        </p:nvCxnSpPr>
        <p:spPr>
          <a:xfrm>
            <a:off x="4191000" y="914400"/>
            <a:ext cx="0" cy="5005983"/>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4502113" y="795097"/>
            <a:ext cx="3411640" cy="646331"/>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Internal memory</a:t>
            </a:r>
            <a:endParaRPr lang="en-US" sz="36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9" name="Rectangle 18"/>
          <p:cNvSpPr/>
          <p:nvPr/>
        </p:nvSpPr>
        <p:spPr>
          <a:xfrm>
            <a:off x="1625653" y="811891"/>
            <a:ext cx="1335623" cy="646331"/>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Inside</a:t>
            </a:r>
            <a:endParaRPr lang="en-US" sz="36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8194" name="Picture 2" descr="http://content.icidu.com/media/catalog/product/cache/1/image/500x/9df78eab33525d08d6e5fb8d27136e95/2/9/2928529_15310460_0_38.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0600" y="1845171"/>
            <a:ext cx="3314700" cy="33147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502113" y="1458222"/>
            <a:ext cx="3270287" cy="369332"/>
          </a:xfrm>
          <a:prstGeom prst="rect">
            <a:avLst/>
          </a:prstGeom>
          <a:noFill/>
        </p:spPr>
        <p:txBody>
          <a:bodyPr wrap="square" rtlCol="0">
            <a:spAutoFit/>
          </a:bodyPr>
          <a:lstStyle/>
          <a:p>
            <a:r>
              <a:rPr lang="en-US" dirty="0" smtClean="0"/>
              <a:t>Work memory, RAM </a:t>
            </a:r>
            <a:endParaRPr lang="en-US" dirty="0"/>
          </a:p>
        </p:txBody>
      </p:sp>
    </p:spTree>
    <p:extLst>
      <p:ext uri="{BB962C8B-B14F-4D97-AF65-F5344CB8AC3E}">
        <p14:creationId xmlns:p14="http://schemas.microsoft.com/office/powerpoint/2010/main" val="32482126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duotone>
              <a:prstClr val="black"/>
              <a:schemeClr val="tx2">
                <a:tint val="45000"/>
                <a:satMod val="400000"/>
              </a:schemeClr>
            </a:duotone>
            <a:extLst>
              <a:ext uri="{BEBA8EAE-BF5A-486C-A8C5-ECC9F3942E4B}">
                <a14:imgProps xmlns:a14="http://schemas.microsoft.com/office/drawing/2010/main">
                  <a14:imgLayer r:embed="rId3">
                    <a14:imgEffect>
                      <a14:artisticGlowEdges/>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Rectangle 4"/>
          <p:cNvSpPr/>
          <p:nvPr/>
        </p:nvSpPr>
        <p:spPr>
          <a:xfrm>
            <a:off x="514350" y="0"/>
            <a:ext cx="3451586" cy="769441"/>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4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The computer</a:t>
            </a:r>
            <a:endParaRPr lang="en-US" sz="4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2" name="Rounded Rectangle 1"/>
          <p:cNvSpPr/>
          <p:nvPr/>
        </p:nvSpPr>
        <p:spPr>
          <a:xfrm>
            <a:off x="514350" y="811891"/>
            <a:ext cx="8115300" cy="5050745"/>
          </a:xfrm>
          <a:prstGeom prst="roundRect">
            <a:avLst/>
          </a:prstGeom>
          <a:ln/>
        </p:spPr>
        <p:style>
          <a:lnRef idx="2">
            <a:schemeClr val="dk1"/>
          </a:lnRef>
          <a:fillRef idx="1">
            <a:schemeClr val="lt1"/>
          </a:fillRef>
          <a:effectRef idx="0">
            <a:schemeClr val="dk1"/>
          </a:effectRef>
          <a:fontRef idx="minor">
            <a:schemeClr val="dk1"/>
          </a:fontRef>
        </p:style>
        <p:txBody>
          <a:bodyPr rtlCol="0" anchor="t" anchorCtr="0"/>
          <a:lstStyle/>
          <a:p>
            <a:pPr algn="ctr"/>
            <a:endParaRPr lang="en-US" dirty="0"/>
          </a:p>
        </p:txBody>
      </p:sp>
      <p:sp>
        <p:nvSpPr>
          <p:cNvPr id="8" name="Rectangle 3"/>
          <p:cNvSpPr>
            <a:spLocks noChangeArrowheads="1"/>
          </p:cNvSpPr>
          <p:nvPr/>
        </p:nvSpPr>
        <p:spPr bwMode="auto">
          <a:xfrm>
            <a:off x="0" y="-589345"/>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cs typeface="Arial" charset="0"/>
            </a:endParaRP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788021"/>
            <a:ext cx="3429000"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Straight Connector 10"/>
          <p:cNvCxnSpPr/>
          <p:nvPr/>
        </p:nvCxnSpPr>
        <p:spPr>
          <a:xfrm>
            <a:off x="4191000" y="914400"/>
            <a:ext cx="0" cy="5005983"/>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5022516" y="795097"/>
            <a:ext cx="2370842" cy="646331"/>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Hard drives</a:t>
            </a:r>
            <a:endParaRPr lang="en-US" sz="36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9" name="Rectangle 18"/>
          <p:cNvSpPr/>
          <p:nvPr/>
        </p:nvSpPr>
        <p:spPr>
          <a:xfrm>
            <a:off x="1625653" y="811891"/>
            <a:ext cx="1335623" cy="646331"/>
          </a:xfrm>
          <a:prstGeom prst="rect">
            <a:avLst/>
          </a:prstGeom>
          <a:noFill/>
          <a:effectLst>
            <a:innerShdw blurRad="63500" dist="50800" dir="5400000">
              <a:prstClr val="black">
                <a:alpha val="50000"/>
              </a:prstClr>
            </a:innerShdw>
            <a:reflection blurRad="6350" stA="50000" endA="300" endPos="55000" dir="5400000" sy="-100000" algn="bl" rotWithShape="0"/>
          </a:effectLst>
        </p:spPr>
        <p:txBody>
          <a:bodyPr wrap="none" lIns="91440" tIns="45720" rIns="91440" bIns="45720">
            <a:spAutoFit/>
          </a:bodyPr>
          <a:lstStyle/>
          <a:p>
            <a:pPr algn="ctr"/>
            <a:r>
              <a:rPr lang="en-US"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Inside</a:t>
            </a:r>
            <a:endParaRPr lang="en-US" sz="36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9218" name="Picture 2" descr="http://images.wisegeek.com/hard-drive-with-case-removed.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9797"/>
          <a:stretch/>
        </p:blipFill>
        <p:spPr bwMode="auto">
          <a:xfrm>
            <a:off x="4257270" y="4217440"/>
            <a:ext cx="3086100" cy="1645196"/>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57800" y="1867442"/>
            <a:ext cx="2726126" cy="24145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7010400" y="1220450"/>
            <a:ext cx="2550699" cy="1446550"/>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8800" b="1" cap="none" spc="150" dirty="0" smtClean="0">
                <a:ln w="11430"/>
                <a:solidFill>
                  <a:srgbClr val="F8F8F8"/>
                </a:solidFill>
                <a:effectLst>
                  <a:outerShdw blurRad="25400" algn="tl" rotWithShape="0">
                    <a:srgbClr val="000000">
                      <a:alpha val="43000"/>
                    </a:srgbClr>
                  </a:outerShdw>
                </a:effectLst>
              </a:rPr>
              <a:t>5600</a:t>
            </a:r>
            <a:endParaRPr lang="en-US" sz="8800" b="1" cap="none" spc="150" dirty="0">
              <a:ln w="11430"/>
              <a:solidFill>
                <a:srgbClr val="F8F8F8"/>
              </a:solidFill>
              <a:effectLst>
                <a:outerShdw blurRad="25400" algn="tl" rotWithShape="0">
                  <a:srgbClr val="000000">
                    <a:alpha val="43000"/>
                  </a:srgbClr>
                </a:outerShdw>
              </a:effectLst>
            </a:endParaRPr>
          </a:p>
        </p:txBody>
      </p:sp>
      <p:sp>
        <p:nvSpPr>
          <p:cNvPr id="15" name="Rectangle 14"/>
          <p:cNvSpPr/>
          <p:nvPr/>
        </p:nvSpPr>
        <p:spPr>
          <a:xfrm>
            <a:off x="7010399" y="2770890"/>
            <a:ext cx="2550699" cy="1446550"/>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8800" b="1" cap="none" spc="150" dirty="0" smtClean="0">
                <a:ln w="11430"/>
                <a:solidFill>
                  <a:srgbClr val="F8F8F8"/>
                </a:solidFill>
                <a:effectLst>
                  <a:outerShdw blurRad="25400" algn="tl" rotWithShape="0">
                    <a:srgbClr val="000000">
                      <a:alpha val="43000"/>
                    </a:srgbClr>
                  </a:outerShdw>
                </a:effectLst>
              </a:rPr>
              <a:t>7200</a:t>
            </a:r>
            <a:endParaRPr lang="en-US" sz="8800" b="1" cap="none" spc="150" dirty="0">
              <a:ln w="11430"/>
              <a:solidFill>
                <a:srgbClr val="F8F8F8"/>
              </a:solidFill>
              <a:effectLst>
                <a:outerShdw blurRad="25400" algn="tl" rotWithShape="0">
                  <a:srgbClr val="000000">
                    <a:alpha val="43000"/>
                  </a:srgbClr>
                </a:outerShdw>
              </a:effectLst>
            </a:endParaRPr>
          </a:p>
        </p:txBody>
      </p:sp>
      <p:sp>
        <p:nvSpPr>
          <p:cNvPr id="16" name="Rectangle 15"/>
          <p:cNvSpPr/>
          <p:nvPr/>
        </p:nvSpPr>
        <p:spPr>
          <a:xfrm>
            <a:off x="6400800" y="4416086"/>
            <a:ext cx="3142207" cy="1446550"/>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8800" b="1" cap="none" spc="150" dirty="0" smtClean="0">
                <a:ln w="11430"/>
                <a:solidFill>
                  <a:srgbClr val="F8F8F8"/>
                </a:solidFill>
                <a:effectLst>
                  <a:outerShdw blurRad="25400" algn="tl" rotWithShape="0">
                    <a:srgbClr val="000000">
                      <a:alpha val="43000"/>
                    </a:srgbClr>
                  </a:outerShdw>
                </a:effectLst>
              </a:rPr>
              <a:t>10000</a:t>
            </a:r>
            <a:endParaRPr lang="en-US" sz="8800" b="1" cap="none" spc="150" dirty="0">
              <a:ln w="11430"/>
              <a:solidFill>
                <a:srgbClr val="F8F8F8"/>
              </a:solidFill>
              <a:effectLst>
                <a:outerShdw blurRad="25400" algn="tl" rotWithShape="0">
                  <a:srgbClr val="000000">
                    <a:alpha val="43000"/>
                  </a:srgbClr>
                </a:outerShdw>
              </a:effectLst>
            </a:endParaRPr>
          </a:p>
        </p:txBody>
      </p:sp>
    </p:spTree>
    <p:extLst>
      <p:ext uri="{BB962C8B-B14F-4D97-AF65-F5344CB8AC3E}">
        <p14:creationId xmlns:p14="http://schemas.microsoft.com/office/powerpoint/2010/main" val="29102334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337</TotalTime>
  <Words>1731</Words>
  <Application>Microsoft Office PowerPoint</Application>
  <PresentationFormat>On-screen Show (4:3)</PresentationFormat>
  <Paragraphs>191</Paragraphs>
  <Slides>12</Slides>
  <Notes>5</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Yew Hah</dc:creator>
  <cp:lastModifiedBy>Yew Hah</cp:lastModifiedBy>
  <cp:revision>7</cp:revision>
  <dcterms:created xsi:type="dcterms:W3CDTF">2014-10-13T06:09:44Z</dcterms:created>
  <dcterms:modified xsi:type="dcterms:W3CDTF">2014-10-13T11:47:20Z</dcterms:modified>
</cp:coreProperties>
</file>